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27"/>
  </p:notesMasterIdLst>
  <p:sldIdLst>
    <p:sldId id="260" r:id="rId2"/>
    <p:sldId id="266" r:id="rId3"/>
    <p:sldId id="290" r:id="rId4"/>
    <p:sldId id="268" r:id="rId5"/>
    <p:sldId id="289" r:id="rId6"/>
    <p:sldId id="269" r:id="rId7"/>
    <p:sldId id="270" r:id="rId8"/>
    <p:sldId id="271" r:id="rId9"/>
    <p:sldId id="274" r:id="rId10"/>
    <p:sldId id="273" r:id="rId11"/>
    <p:sldId id="272" r:id="rId12"/>
    <p:sldId id="276" r:id="rId13"/>
    <p:sldId id="277" r:id="rId14"/>
    <p:sldId id="278" r:id="rId15"/>
    <p:sldId id="279" r:id="rId16"/>
    <p:sldId id="280" r:id="rId17"/>
    <p:sldId id="291" r:id="rId18"/>
    <p:sldId id="292" r:id="rId19"/>
    <p:sldId id="283" r:id="rId20"/>
    <p:sldId id="281" r:id="rId21"/>
    <p:sldId id="285" r:id="rId22"/>
    <p:sldId id="288" r:id="rId23"/>
    <p:sldId id="287" r:id="rId24"/>
    <p:sldId id="286" r:id="rId25"/>
    <p:sldId id="284" r:id="rId26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7BAFF"/>
    <a:srgbClr val="3399FF"/>
    <a:srgbClr val="ED65ED"/>
    <a:srgbClr val="00CC99"/>
    <a:srgbClr val="FF6565"/>
    <a:srgbClr val="33CCFF"/>
    <a:srgbClr val="8CF2F4"/>
    <a:srgbClr val="D3F8F9"/>
    <a:srgbClr val="FFCCFF"/>
    <a:srgbClr val="A2FCF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677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46442964486344568"/>
          <c:y val="0"/>
        </c:manualLayout>
      </c:layout>
      <c:txPr>
        <a:bodyPr/>
        <a:lstStyle/>
        <a:p>
          <a:pPr>
            <a:defRPr>
              <a:solidFill>
                <a:srgbClr val="FF0000"/>
              </a:solidFill>
            </a:defRPr>
          </a:pPr>
          <a:endParaRPr lang="ru-RU"/>
        </a:p>
      </c:txPr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5.2437499532841603E-2"/>
          <c:y val="7.7078888930947956E-2"/>
          <c:w val="0.55783315341057793"/>
          <c:h val="0.6857086255091878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explosion val="14"/>
          <c:dPt>
            <c:idx val="2"/>
            <c:explosion val="38"/>
          </c:dPt>
          <c:dLbls>
            <c:dLbl>
              <c:idx val="0"/>
              <c:layout>
                <c:manualLayout>
                  <c:x val="-5.5121071464037392E-2"/>
                  <c:y val="-3.2552573694074452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ru-RU" dirty="0">
                        <a:solidFill>
                          <a:schemeClr val="tx1"/>
                        </a:solidFill>
                      </a:rPr>
                      <a:t>0,5%</a:t>
                    </a:r>
                  </a:p>
                </c:rich>
              </c:tx>
              <c:showPercent val="1"/>
            </c:dLbl>
            <c:dLbl>
              <c:idx val="1"/>
              <c:layout>
                <c:manualLayout>
                  <c:x val="2.536067304992029E-2"/>
                  <c:y val="0.12653301661972788"/>
                </c:manualLayout>
              </c:layout>
              <c:tx>
                <c:rich>
                  <a:bodyPr/>
                  <a:lstStyle/>
                  <a:p>
                    <a:r>
                      <a:rPr lang="ru-RU" b="1" dirty="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ru-RU" dirty="0">
                        <a:solidFill>
                          <a:schemeClr val="tx1"/>
                        </a:solidFill>
                      </a:rPr>
                      <a:t>,6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%</a:t>
                    </a:r>
                  </a:p>
                </c:rich>
              </c:tx>
              <c:showPercent val="1"/>
            </c:dLbl>
            <c:dLbl>
              <c:idx val="2"/>
              <c:layout>
                <c:manualLayout>
                  <c:x val="0.10035247775524739"/>
                  <c:y val="-0.22188832888996718"/>
                </c:manualLayout>
              </c:layout>
              <c:tx>
                <c:rich>
                  <a:bodyPr/>
                  <a:lstStyle/>
                  <a:p>
                    <a:r>
                      <a:rPr lang="ru-RU" b="1" dirty="0">
                        <a:solidFill>
                          <a:schemeClr val="bg1"/>
                        </a:solidFill>
                      </a:rPr>
                      <a:t>8</a:t>
                    </a:r>
                    <a:r>
                      <a:rPr lang="ru-RU" dirty="0"/>
                      <a:t>7,9</a:t>
                    </a:r>
                    <a:r>
                      <a:rPr lang="en-US" dirty="0"/>
                      <a:t>%</a:t>
                    </a:r>
                  </a:p>
                </c:rich>
              </c:tx>
              <c:showPercent val="1"/>
            </c:dLbl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Percent val="1"/>
          </c:dLbls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541421600</c:v>
                </c:pt>
                <c:pt idx="1">
                  <c:v>84000000</c:v>
                </c:pt>
                <c:pt idx="2">
                  <c:v>4523174522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5855563391214933"/>
          <c:y val="9.8499634717574627E-2"/>
          <c:w val="0.33467826222129143"/>
          <c:h val="0.57229129878458396"/>
        </c:manualLayout>
      </c:layout>
      <c:txPr>
        <a:bodyPr/>
        <a:lstStyle/>
        <a:p>
          <a:pPr rtl="0">
            <a:defRPr sz="1600" b="1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48037463264158275"/>
          <c:y val="3.5123964085055331E-2"/>
        </c:manualLayout>
      </c:layout>
      <c:txPr>
        <a:bodyPr/>
        <a:lstStyle/>
        <a:p>
          <a:pPr>
            <a:defRPr>
              <a:solidFill>
                <a:srgbClr val="FF0000"/>
              </a:solidFill>
            </a:defRPr>
          </a:pPr>
          <a:endParaRPr lang="ru-RU"/>
        </a:p>
      </c:txPr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explosion val="10"/>
          <c:dLbls>
            <c:dLbl>
              <c:idx val="0"/>
              <c:layout>
                <c:manualLayout>
                  <c:x val="-0.13161856760853755"/>
                  <c:y val="6.1698331242950433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ru-RU" smtClean="0"/>
                      <a:t>43</a:t>
                    </a:r>
                    <a:r>
                      <a:rPr lang="en-US" smtClean="0"/>
                      <a:t>%</a:t>
                    </a:r>
                    <a:endParaRPr lang="en-US" dirty="0"/>
                  </a:p>
                </c:rich>
              </c:tx>
              <c:spPr/>
              <c:showPercent val="1"/>
            </c:dLbl>
            <c:dLbl>
              <c:idx val="1"/>
              <c:layout>
                <c:manualLayout>
                  <c:x val="0.14310156217385503"/>
                  <c:y val="-6.6980754188025682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57</a:t>
                    </a:r>
                    <a:r>
                      <a:rPr lang="ru-RU" b="1" baseline="0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%</a:t>
                    </a:r>
                    <a:endParaRPr lang="en-US" b="1" dirty="0">
                      <a:solidFill>
                        <a:schemeClr val="bg1"/>
                      </a:solidFill>
                    </a:endParaRPr>
                  </a:p>
                </c:rich>
              </c:tx>
              <c:spPr/>
              <c:showPercent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Percent val="1"/>
          </c:dLbls>
          <c:cat>
            <c:strRef>
              <c:f>Лист1!$A$2:$A$3</c:f>
              <c:strCache>
                <c:ptCount val="2"/>
                <c:pt idx="0">
                  <c:v>Текущий бюджет</c:v>
                </c:pt>
                <c:pt idx="1">
                  <c:v>Бюджетные инвестиции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2489325487</c:v>
                </c:pt>
                <c:pt idx="1">
                  <c:v>3293946965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6017365667008954"/>
          <c:y val="0.33099911083823202"/>
          <c:w val="0.33697590685402073"/>
          <c:h val="0.38111621376573623"/>
        </c:manualLayout>
      </c:layout>
      <c:txPr>
        <a:bodyPr/>
        <a:lstStyle/>
        <a:p>
          <a:pPr>
            <a:defRPr sz="1200" b="1">
              <a:latin typeface="Museo Cyrl 500" pitchFamily="50" charset="-52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8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1.2286787949195781E-3"/>
          <c:y val="2.3258706239876345E-2"/>
          <c:w val="0.97296906651176962"/>
          <c:h val="0.86871517541509835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bubble3D val="1"/>
            <c:spPr>
              <a:solidFill>
                <a:srgbClr val="C00000"/>
              </a:solidFill>
            </c:spPr>
          </c:dPt>
          <c:dPt>
            <c:idx val="1"/>
            <c:bubble3D val="1"/>
            <c:spPr>
              <a:solidFill>
                <a:srgbClr val="FFC000"/>
              </a:solidFill>
            </c:spPr>
          </c:dPt>
          <c:dPt>
            <c:idx val="2"/>
            <c:bubble3D val="1"/>
            <c:spPr>
              <a:solidFill>
                <a:srgbClr val="0070C0"/>
              </a:solidFill>
            </c:spPr>
          </c:dPt>
          <c:dPt>
            <c:idx val="3"/>
            <c:bubble3D val="1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4"/>
            <c:bubble3D val="1"/>
            <c:spPr>
              <a:solidFill>
                <a:srgbClr val="00B0F0"/>
              </a:solidFill>
            </c:spPr>
          </c:dPt>
          <c:dPt>
            <c:idx val="5"/>
            <c:bubble3D val="1"/>
            <c:spPr>
              <a:solidFill>
                <a:srgbClr val="CC04D1"/>
              </a:solidFill>
            </c:spPr>
          </c:dPt>
          <c:dPt>
            <c:idx val="6"/>
            <c:bubble3D val="1"/>
            <c:spPr>
              <a:solidFill>
                <a:srgbClr val="FFFF00"/>
              </a:solidFill>
            </c:spPr>
          </c:dPt>
          <c:dPt>
            <c:idx val="7"/>
            <c:bubble3D val="1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1.4744145539034931E-2"/>
                  <c:y val="-0.43134327935770694"/>
                </c:manualLayout>
              </c:layout>
              <c:tx>
                <c:rich>
                  <a:bodyPr/>
                  <a:lstStyle/>
                  <a:p>
                    <a:r>
                      <a:rPr lang="en-US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rPr>
                      <a:t>3</a:t>
                    </a:r>
                    <a:r>
                      <a:rPr lang="en-US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7030A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rPr>
                      <a:t>30623000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1.2369602834900592E-2"/>
                  <c:y val="-9.5712989229903719E-2"/>
                </c:manualLayout>
              </c:layout>
              <c:showVal val="1"/>
            </c:dLbl>
            <c:dLbl>
              <c:idx val="2"/>
              <c:layout>
                <c:manualLayout>
                  <c:x val="1.228678794919578E-2"/>
                  <c:y val="-0.20298507263892088"/>
                </c:manualLayout>
              </c:layout>
              <c:showVal val="1"/>
            </c:dLbl>
            <c:dLbl>
              <c:idx val="3"/>
              <c:layout>
                <c:manualLayout>
                  <c:x val="9.8294303593566296E-3"/>
                  <c:y val="-0.10783581983942665"/>
                </c:manualLayout>
              </c:layout>
              <c:showVal val="1"/>
            </c:dLbl>
            <c:dLbl>
              <c:idx val="4"/>
              <c:layout>
                <c:manualLayout>
                  <c:x val="8.6835664501418598E-3"/>
                  <c:y val="-9.9816644143293012E-2"/>
                </c:manualLayout>
              </c:layout>
              <c:showVal val="1"/>
            </c:dLbl>
            <c:dLbl>
              <c:idx val="5"/>
              <c:layout>
                <c:manualLayout>
                  <c:x val="7.4430845990821112E-3"/>
                  <c:y val="-8.5266217286929333E-2"/>
                </c:manualLayout>
              </c:layout>
              <c:showVal val="1"/>
            </c:dLbl>
            <c:dLbl>
              <c:idx val="6"/>
              <c:layout>
                <c:manualLayout>
                  <c:x val="7.3720727695175577E-3"/>
                  <c:y val="-0.16492537151912331"/>
                </c:manualLayout>
              </c:layout>
              <c:showVal val="1"/>
            </c:dLbl>
            <c:dLbl>
              <c:idx val="7"/>
              <c:layout>
                <c:manualLayout>
                  <c:x val="2.4573575898391552E-3"/>
                  <c:y val="-8.4577113599550391E-2"/>
                </c:manualLayout>
              </c:layout>
              <c:showVal val="1"/>
            </c:dLbl>
            <c:dLbl>
              <c:idx val="8"/>
              <c:layout>
                <c:manualLayout>
                  <c:x val="9.8294303593566296E-3"/>
                  <c:y val="-9.7263680639482888E-2"/>
                </c:manualLayout>
              </c:layout>
              <c:showVal val="1"/>
            </c:dLbl>
            <c:spPr>
              <a:noFill/>
            </c:spPr>
            <c:txPr>
              <a:bodyPr/>
              <a:lstStyle/>
              <a:p>
                <a:pPr>
                  <a:defRPr sz="1100" b="1" cap="all" spc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  <a:latin typeface="Museo Cyrl 500" pitchFamily="50" charset="-52"/>
                  </a:defRPr>
                </a:pPr>
                <a:endParaRPr lang="ru-RU"/>
              </a:p>
            </c:txPr>
            <c:showVal val="1"/>
          </c:dLbls>
          <c:cat>
            <c:strRef>
              <c:f>Лист1!$A$2:$A$10</c:f>
              <c:strCache>
                <c:ptCount val="9"/>
                <c:pt idx="0">
                  <c:v>НДФЛ</c:v>
                </c:pt>
                <c:pt idx="1">
                  <c:v>Акцизы на ГСМ</c:v>
                </c:pt>
                <c:pt idx="2">
                  <c:v>УСН</c:v>
                </c:pt>
                <c:pt idx="3">
                  <c:v>ЕНВД</c:v>
                </c:pt>
                <c:pt idx="4">
                  <c:v>ЕСХН</c:v>
                </c:pt>
                <c:pt idx="5">
                  <c:v>Налог на им. физ.лиц</c:v>
                </c:pt>
                <c:pt idx="6">
                  <c:v>Земельный налог</c:v>
                </c:pt>
                <c:pt idx="7">
                  <c:v>Гос.пошлина</c:v>
                </c:pt>
                <c:pt idx="8">
                  <c:v>Патент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330623000</c:v>
                </c:pt>
                <c:pt idx="1">
                  <c:v>3698600</c:v>
                </c:pt>
                <c:pt idx="2">
                  <c:v>92000000</c:v>
                </c:pt>
                <c:pt idx="3">
                  <c:v>18000000</c:v>
                </c:pt>
                <c:pt idx="4">
                  <c:v>100000</c:v>
                </c:pt>
                <c:pt idx="5">
                  <c:v>10000000</c:v>
                </c:pt>
                <c:pt idx="6">
                  <c:v>80000000</c:v>
                </c:pt>
                <c:pt idx="7">
                  <c:v>6500000</c:v>
                </c:pt>
                <c:pt idx="8">
                  <c:v>500000</c:v>
                </c:pt>
              </c:numCache>
            </c:numRef>
          </c:val>
          <c:bubble3D val="1"/>
        </c:ser>
        <c:dLbls>
          <c:showVal val="1"/>
        </c:dLbls>
        <c:gapWidth val="95"/>
        <c:gapDepth val="95"/>
        <c:shape val="box"/>
        <c:axId val="87717376"/>
        <c:axId val="87718912"/>
        <c:axId val="0"/>
      </c:bar3DChart>
      <c:catAx>
        <c:axId val="8771737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100" b="1" cap="none" spc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Museo Cyrl 500" pitchFamily="50" charset="-52"/>
              </a:defRPr>
            </a:pPr>
            <a:endParaRPr lang="ru-RU"/>
          </a:p>
        </c:txPr>
        <c:crossAx val="87718912"/>
        <c:crosses val="autoZero"/>
        <c:auto val="1"/>
        <c:lblAlgn val="ctr"/>
        <c:lblOffset val="100"/>
      </c:catAx>
      <c:valAx>
        <c:axId val="87718912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8771737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8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1.3662753315316708E-2"/>
          <c:y val="8.7040566968937E-2"/>
          <c:w val="0.61854464140460963"/>
          <c:h val="0.9129594330310636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6"/>
          <c:dPt>
            <c:idx val="1"/>
            <c:explosion val="2"/>
          </c:dPt>
          <c:dLbls>
            <c:dLbl>
              <c:idx val="0"/>
              <c:layout>
                <c:manualLayout>
                  <c:x val="-1.0558356186414682E-2"/>
                  <c:y val="-3.8664319052128689E-4"/>
                </c:manualLayout>
              </c:layout>
              <c:dLblPos val="bestFit"/>
              <c:showPercent val="1"/>
            </c:dLbl>
            <c:dLbl>
              <c:idx val="1"/>
              <c:delete val="1"/>
            </c:dLbl>
            <c:dLbl>
              <c:idx val="2"/>
              <c:layout>
                <c:manualLayout>
                  <c:x val="7.9837916742677498E-3"/>
                  <c:y val="-5.2377240787009477E-2"/>
                </c:manualLayout>
              </c:layout>
              <c:dLblPos val="bestFit"/>
              <c:showPercent val="1"/>
            </c:dLbl>
            <c:dLbl>
              <c:idx val="4"/>
              <c:layout>
                <c:manualLayout>
                  <c:x val="3.3197651989190009E-2"/>
                  <c:y val="-3.4262102625748192E-2"/>
                </c:manualLayout>
              </c:layout>
              <c:dLblPos val="bestFit"/>
              <c:showPercent val="1"/>
            </c:dLbl>
            <c:dLblPos val="bestFit"/>
            <c:showPercent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Доходы от продажи материальных и нематериальных активов</c:v>
                </c:pt>
                <c:pt idx="1">
                  <c:v>Доходы от оказания платных услуг  и компенсации затрат  государства
</c:v>
                </c:pt>
                <c:pt idx="2">
                  <c:v>Штрафы санкции, возмещение ущерба
</c:v>
                </c:pt>
                <c:pt idx="3">
                  <c:v>Платежи при использовании природными ресурсами</c:v>
                </c:pt>
                <c:pt idx="4">
                  <c:v>Доходы от сдач в аренду имущества находящегося в муниципвльной собственности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2000000</c:v>
                </c:pt>
                <c:pt idx="1">
                  <c:v>58000000</c:v>
                </c:pt>
                <c:pt idx="2">
                  <c:v>10000000</c:v>
                </c:pt>
                <c:pt idx="3">
                  <c:v>500000</c:v>
                </c:pt>
                <c:pt idx="4">
                  <c:v>13500000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267863715501002"/>
          <c:y val="3.314275214414817E-2"/>
          <c:w val="0.3557066205543078"/>
          <c:h val="0.94753931736133323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1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spPr>
              <a:solidFill>
                <a:srgbClr val="00CC99"/>
              </a:solidFill>
            </c:spPr>
          </c:dPt>
          <c:dPt>
            <c:idx val="1"/>
            <c:spPr>
              <a:solidFill>
                <a:srgbClr val="ED65ED"/>
              </a:solidFill>
            </c:spPr>
          </c:dPt>
          <c:dPt>
            <c:idx val="2"/>
            <c:spPr>
              <a:solidFill>
                <a:srgbClr val="3399FF"/>
              </a:solidFill>
            </c:spPr>
          </c:dPt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Субвенция</c:v>
                </c:pt>
                <c:pt idx="2">
                  <c:v>Дотации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3548815087</c:v>
                </c:pt>
                <c:pt idx="1">
                  <c:v>937766435</c:v>
                </c:pt>
                <c:pt idx="2">
                  <c:v>36593000</c:v>
                </c:pt>
              </c:numCache>
            </c:numRef>
          </c:val>
        </c:ser>
        <c:gapWidth val="0"/>
        <c:gapDepth val="0"/>
        <c:shape val="cylinder"/>
        <c:axId val="88685952"/>
        <c:axId val="90084480"/>
        <c:axId val="0"/>
      </c:bar3DChart>
      <c:catAx>
        <c:axId val="8868595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 cap="none" spc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defRPr>
            </a:pPr>
            <a:endParaRPr lang="ru-RU"/>
          </a:p>
        </c:txPr>
        <c:crossAx val="90084480"/>
        <c:crosses val="autoZero"/>
        <c:auto val="1"/>
        <c:lblAlgn val="ctr"/>
        <c:lblOffset val="100"/>
      </c:catAx>
      <c:valAx>
        <c:axId val="90084480"/>
        <c:scaling>
          <c:orientation val="minMax"/>
        </c:scaling>
        <c:delete val="1"/>
        <c:axPos val="l"/>
        <c:numFmt formatCode="#,##0" sourceLinked="1"/>
        <c:tickLblPos val="none"/>
        <c:crossAx val="8868595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0.85464</cdr:x>
      <cdr:y>0.94775</cdr:y>
    </cdr:from>
    <cdr:to>
      <cdr:x>1</cdr:x>
      <cdr:y>0.98156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038620" y="5810939"/>
          <a:ext cx="686902" cy="2072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 xmlns:a="http://schemas.openxmlformats.org/drawingml/2006/main"/>
        <a:p xmlns:a="http://schemas.openxmlformats.org/drawingml/2006/main">
          <a:r>
            <a:rPr lang="ru-RU" sz="1100" b="1" i="1" dirty="0" smtClean="0">
              <a:latin typeface="Museo Cyrl 500" pitchFamily="50" charset="-52"/>
            </a:rPr>
            <a:t>тыс.руб.</a:t>
          </a:r>
          <a:endParaRPr lang="ru-RU" sz="1100" b="1" i="1" dirty="0">
            <a:latin typeface="Museo Cyrl 500" pitchFamily="50" charset="-52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0.05949</cdr:x>
      <cdr:y>0.34992</cdr:y>
    </cdr:from>
    <cdr:to>
      <cdr:x>0.2118</cdr:x>
      <cdr:y>0.41389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6096" y="1991931"/>
          <a:ext cx="1833479" cy="3641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1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10 000 000 руб.</a:t>
          </a:r>
          <a:endParaRPr lang="ru-RU" sz="110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0.31593</cdr:x>
      <cdr:y>0.04616</cdr:y>
    </cdr:from>
    <cdr:to>
      <cdr:x>0.34635</cdr:x>
      <cdr:y>0.21516</cdr:y>
    </cdr:to>
    <cdr:sp macro="" textlink="">
      <cdr:nvSpPr>
        <cdr:cNvPr id="3" name="TextBox 2"/>
        <cdr:cNvSpPr txBox="1"/>
      </cdr:nvSpPr>
      <cdr:spPr>
        <a:xfrm xmlns:a="http://schemas.openxmlformats.org/drawingml/2006/main" rot="16200000">
          <a:off x="2659721" y="599516"/>
          <a:ext cx="962025" cy="2885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 sz="900" b="1" dirty="0" smtClean="0"/>
        </a:p>
        <a:p xmlns:a="http://schemas.openxmlformats.org/drawingml/2006/main">
          <a:endParaRPr lang="ru-RU" sz="900" b="1" dirty="0"/>
        </a:p>
        <a:p xmlns:a="http://schemas.openxmlformats.org/drawingml/2006/main">
          <a:endParaRPr lang="ru-RU" sz="900" b="1" dirty="0" smtClean="0"/>
        </a:p>
        <a:p xmlns:a="http://schemas.openxmlformats.org/drawingml/2006/main">
          <a:endParaRPr lang="ru-RU" sz="900" b="1" dirty="0"/>
        </a:p>
        <a:p xmlns:a="http://schemas.openxmlformats.org/drawingml/2006/main">
          <a:endParaRPr lang="ru-RU" sz="900" b="1" dirty="0" smtClean="0"/>
        </a:p>
        <a:p xmlns:a="http://schemas.openxmlformats.org/drawingml/2006/main">
          <a:r>
            <a:rPr lang="ru-RU" sz="900" b="1" dirty="0" smtClean="0"/>
            <a:t>.</a:t>
          </a:r>
          <a:endParaRPr lang="ru-RU" sz="900" b="1" dirty="0"/>
        </a:p>
      </cdr:txBody>
    </cdr:sp>
  </cdr:relSizeAnchor>
  <cdr:relSizeAnchor xmlns:cdr="http://schemas.openxmlformats.org/drawingml/2006/chartDrawing">
    <cdr:from>
      <cdr:x>0.32378</cdr:x>
      <cdr:y>0.10336</cdr:y>
    </cdr:from>
    <cdr:to>
      <cdr:x>0.35276</cdr:x>
      <cdr:y>0.38508</cdr:y>
    </cdr:to>
    <cdr:sp macro="" textlink="">
      <cdr:nvSpPr>
        <cdr:cNvPr id="4" name="TextBox 3"/>
        <cdr:cNvSpPr txBox="1"/>
      </cdr:nvSpPr>
      <cdr:spPr>
        <a:xfrm xmlns:a="http://schemas.openxmlformats.org/drawingml/2006/main" rot="16564171">
          <a:off x="3270147" y="1215816"/>
          <a:ext cx="1603711" cy="3488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228600" indent="-228600"/>
          <a:r>
            <a:rPr lang="ru-RU" sz="11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2 000 000 руб</a:t>
          </a:r>
          <a:r>
            <a:rPr lang="ru-RU" sz="1100" dirty="0" smtClean="0"/>
            <a:t>.</a:t>
          </a:r>
          <a:endParaRPr lang="ru-RU" sz="1100" dirty="0"/>
        </a:p>
      </cdr:txBody>
    </cdr:sp>
  </cdr:relSizeAnchor>
  <cdr:relSizeAnchor xmlns:cdr="http://schemas.openxmlformats.org/drawingml/2006/chartDrawing">
    <cdr:from>
      <cdr:x>0.34929</cdr:x>
      <cdr:y>0.46067</cdr:y>
    </cdr:from>
    <cdr:to>
      <cdr:x>0.55315</cdr:x>
      <cdr:y>0.52524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204667" y="2622426"/>
          <a:ext cx="2454049" cy="3675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58 000 000 руб.</a:t>
          </a:r>
          <a:endParaRPr lang="ru-RU" sz="140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0.54545</cdr:x>
      <cdr:y>0.7287</cdr:y>
    </cdr:from>
    <cdr:to>
      <cdr:x>0.61135</cdr:x>
      <cdr:y>0.80998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6566052" y="4148172"/>
          <a:ext cx="793215" cy="4627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dirty="0" smtClean="0"/>
            <a:t>69 %</a:t>
          </a:r>
          <a:endParaRPr lang="ru-RU" sz="2000" dirty="0"/>
        </a:p>
      </cdr:txBody>
    </cdr:sp>
  </cdr:relSizeAnchor>
  <cdr:relSizeAnchor xmlns:cdr="http://schemas.openxmlformats.org/drawingml/2006/chartDrawing">
    <cdr:from>
      <cdr:x>0.10891</cdr:x>
      <cdr:y>0.28551</cdr:y>
    </cdr:from>
    <cdr:to>
      <cdr:x>0.22148</cdr:x>
      <cdr:y>0.33777</cdr:y>
    </cdr:to>
    <cdr:sp macro="" textlink="">
      <cdr:nvSpPr>
        <cdr:cNvPr id="7" name="TextBox 6"/>
        <cdr:cNvSpPr txBox="1"/>
      </cdr:nvSpPr>
      <cdr:spPr>
        <a:xfrm xmlns:a="http://schemas.openxmlformats.org/drawingml/2006/main" rot="722760">
          <a:off x="1311007" y="1625311"/>
          <a:ext cx="1355075" cy="2974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500 000 руб</a:t>
          </a:r>
          <a:r>
            <a:rPr lang="ru-RU" sz="1100" b="1" dirty="0" smtClean="0">
              <a:solidFill>
                <a:schemeClr val="bg1"/>
              </a:solidFill>
            </a:rPr>
            <a:t>.</a:t>
          </a:r>
          <a:endParaRPr lang="ru-RU" sz="1100" b="1" dirty="0">
            <a:solidFill>
              <a:schemeClr val="bg1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0.14549</cdr:x>
      <cdr:y>0.11993</cdr:y>
    </cdr:from>
    <cdr:to>
      <cdr:x>0.31639</cdr:x>
      <cdr:y>0.15745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88141" y="687794"/>
          <a:ext cx="1748117" cy="2151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0.13707</cdr:x>
      <cdr:y>0.15897</cdr:y>
    </cdr:from>
    <cdr:to>
      <cdr:x>0.32901</cdr:x>
      <cdr:y>0.20117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02015" y="892982"/>
          <a:ext cx="1963303" cy="23705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1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useo Cyrl 900" pitchFamily="50" charset="-52"/>
            </a:rPr>
            <a:t>3 548 815 087,00 руб..</a:t>
          </a:r>
          <a:endParaRPr lang="ru-RU" sz="1100" b="1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Museo Cyrl 900" pitchFamily="50" charset="-52"/>
          </a:endParaRPr>
        </a:p>
      </cdr:txBody>
    </cdr:sp>
  </cdr:relSizeAnchor>
  <cdr:relSizeAnchor xmlns:cdr="http://schemas.openxmlformats.org/drawingml/2006/chartDrawing">
    <cdr:from>
      <cdr:x>0.42142</cdr:x>
      <cdr:y>0.64504</cdr:y>
    </cdr:from>
    <cdr:to>
      <cdr:x>0.59407</cdr:x>
      <cdr:y>0.70444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310555" y="3623384"/>
          <a:ext cx="1765990" cy="3336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1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useo Cyrl 900" pitchFamily="50" charset="-52"/>
            </a:rPr>
            <a:t>937 766 435,00 руб.</a:t>
          </a:r>
          <a:endParaRPr lang="ru-RU" sz="1100" b="1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Museo Cyrl 900" pitchFamily="50" charset="-52"/>
          </a:endParaRPr>
        </a:p>
      </cdr:txBody>
    </cdr:sp>
  </cdr:relSizeAnchor>
  <cdr:relSizeAnchor xmlns:cdr="http://schemas.openxmlformats.org/drawingml/2006/chartDrawing">
    <cdr:from>
      <cdr:x>0.71038</cdr:x>
      <cdr:y>0.77597</cdr:y>
    </cdr:from>
    <cdr:to>
      <cdr:x>0.86813</cdr:x>
      <cdr:y>0.81348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7266289" y="4358883"/>
          <a:ext cx="1613582" cy="2107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1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useo Cyrl 900" pitchFamily="50" charset="-52"/>
            </a:rPr>
            <a:t>36 593 000 руб.</a:t>
          </a:r>
          <a:endParaRPr lang="ru-RU" sz="1100" b="1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Museo Cyrl 900" pitchFamily="50" charset="-52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E1522FD3-AEB0-4C29-9A6D-E414FEEAF7A5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A6B16FEE-BE95-42CF-9789-099A9DB7E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16FEE-BE95-42CF-9789-099A9DB7E20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3534-D6D4-479D-997F-E30C8E385850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9B52E-F930-45AB-92A4-0BBCD9201B5C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240D-530F-4E7C-97E9-A8D51C494DE2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FF3F-EE69-4C3C-A10E-832AF794F83A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306C-4958-4777-B163-174702630586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01B2-0B42-4D4A-B597-87EDF102B4D2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5FB5-3696-4151-8476-2D7020109FF2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26A4D-FE6A-4E28-A188-6AEF64A347F9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27C0-FB9E-4DB5-A9D1-3E0F4B16CFA2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1F9B5-4CB7-4CB4-A881-CF8297EDEF72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AC13F-C6A9-42D8-93D8-F4ED75E79C1F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3EFEB-BF85-47A6-9309-363D6088CA28}" type="datetime1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.pn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Заголовок 1"/>
          <p:cNvSpPr txBox="1">
            <a:spLocks/>
          </p:cNvSpPr>
          <p:nvPr/>
        </p:nvSpPr>
        <p:spPr>
          <a:xfrm>
            <a:off x="2124635" y="2676525"/>
            <a:ext cx="9454557" cy="14382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400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400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400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400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400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400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</p:txBody>
      </p:sp>
      <p:sp>
        <p:nvSpPr>
          <p:cNvPr id="4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2708" y="6038850"/>
            <a:ext cx="11016484" cy="57127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</a:rPr>
              <a:t>Решение  Собрания депутатов от 19.12.19г. №12-1</a:t>
            </a:r>
          </a:p>
          <a:p>
            <a:endParaRPr lang="ru-RU" sz="22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</a:endParaRPr>
          </a:p>
          <a:p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</a:endParaRPr>
          </a:p>
        </p:txBody>
      </p:sp>
      <p:sp>
        <p:nvSpPr>
          <p:cNvPr id="25602" name="AutoShape 2" descr="https://photos-3.dropbox.com/t/2/AAA5hka3jTaUS2jtnPEc3AXflHglb4jAXHCOr1OzkR-4eQ/12/624680837/png/32x32/1/_/1/2/base_logo.psd/EPmgh4oFGBMgAigC/5YNkrtKrBpcTR3Y-EJtvLqNv1xRjGjRNpy6b9YkY0t4%2C5tjS0flYGNtmMjH12PN67f_1-jbW4OHWPhX2UbJImU4?size=800x600&amp;size_mode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https://photos-3.dropbox.com/t/2/AAA5hka3jTaUS2jtnPEc3AXflHglb4jAXHCOr1OzkR-4eQ/12/624680837/png/32x32/1/_/1/2/base_logo.psd/EPmgh4oFGBMgAigC/5YNkrtKrBpcTR3Y-EJtvLqNv1xRjGjRNpy6b9YkY0t4%2C5tjS0flYGNtmMjH12PN67f_1-jbW4OHWPhX2UbJImU4?size=800x600&amp;size_mode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7" name="AutoShape 7" descr="https://photos-3.dropbox.com/t/2/AAAtqm_BYse4wXjiHEhxGwBLiL7PTKKGYRYIW1y9VSqWaQ/12/624680837/png/32x32/1/_/1/2/6.png/EPmgh4oFGBMgAigC/NCIu3GsCkcyA48NH8SbpUIkj3wBflEPMGNkDuh-tx-k?size=800x600&amp;size_mode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286439" y="1145754"/>
            <a:ext cx="1154567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Бюджет для граждан </a:t>
            </a:r>
          </a:p>
          <a:p>
            <a:pPr algn="ctr"/>
            <a:r>
              <a:rPr lang="ru-RU" sz="4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городского округа «город Дербент»</a:t>
            </a:r>
            <a:endParaRPr lang="ru-RU" sz="4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8" name="AutoShape 4" descr="https://banner2.cleanpng.com/20180422/ese/kisspng-finance-financial-services-management-mortgage-bro-financial-management-5adceb1029ad90.357820891524427536170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C:\Users\user\Desktop\бюджет 20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94054" y="3007604"/>
            <a:ext cx="7888077" cy="2930487"/>
          </a:xfrm>
          <a:prstGeom prst="rect">
            <a:avLst/>
          </a:prstGeom>
          <a:noFill/>
        </p:spPr>
      </p:pic>
      <p:pic>
        <p:nvPicPr>
          <p:cNvPr id="2053" name="Picture 5" descr="C:\Users\user\Desktop\4c4457b5f603fa1fbdd4da3bece857f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82178" y="0"/>
            <a:ext cx="4557311" cy="986588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06964" y="0"/>
            <a:ext cx="8915400" cy="6059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ea typeface="+mj-ea"/>
                <a:cs typeface="+mj-cs"/>
              </a:rPr>
              <a:t>Неналоговые доходы 84 000 000 тыс.руб. </a:t>
            </a:r>
          </a:p>
        </p:txBody>
      </p:sp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1392552" y="709657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54236" y="743316"/>
          <a:ext cx="12037764" cy="5692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 rot="2738932">
            <a:off x="2581735" y="2285711"/>
            <a:ext cx="15161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useo Cyrl 500" pitchFamily="50" charset="-52"/>
              </a:rPr>
              <a:t>13 500 000  руб</a:t>
            </a:r>
            <a:r>
              <a:rPr lang="ru-RU" sz="1000" dirty="0" smtClean="0">
                <a:latin typeface="Museo Cyrl 500" pitchFamily="50" charset="-52"/>
              </a:rPr>
              <a:t>.</a:t>
            </a:r>
            <a:endParaRPr lang="ru-RU" sz="1000" dirty="0">
              <a:latin typeface="Museo Cyrl 500" pitchFamily="50" charset="-52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06964" y="0"/>
            <a:ext cx="8915400" cy="57287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ea typeface="+mj-ea"/>
                <a:cs typeface="+mj-cs"/>
              </a:rPr>
              <a:t>Безвозмездные поступления 4 523 174 522,00 руб. </a:t>
            </a:r>
          </a:p>
        </p:txBody>
      </p:sp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1414586" y="643556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120588" y="837282"/>
          <a:ext cx="10228730" cy="5617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281953" y="211885"/>
            <a:ext cx="9663953" cy="7025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Основные мероприятия по мобилизации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доходов бюджета</a:t>
            </a:r>
          </a:p>
        </p:txBody>
      </p:sp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1379477" y="960783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1194858" y="3064070"/>
            <a:ext cx="2732087" cy="2163763"/>
          </a:xfrm>
          <a:prstGeom prst="wedgeEllipseCallout">
            <a:avLst>
              <a:gd name="adj1" fmla="val 72861"/>
              <a:gd name="adj2" fmla="val -26468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solidFill>
                  <a:srgbClr val="000000"/>
                </a:solidFill>
                <a:latin typeface="Museo Cyrl 500" pitchFamily="50" charset="-52"/>
              </a:rPr>
              <a:t>Работа муниципальной межведомственной комиссии по контролю за поступлением в бюджет города Дербент  налоговых и неналоговых платежей, увеличению налогового потенциала города Дербент, легализации заработной платы и работе с убыточными организациями</a:t>
            </a:r>
            <a:r>
              <a:rPr lang="ru-RU" sz="1000">
                <a:latin typeface="Museo Cyrl 500" pitchFamily="50" charset="-52"/>
              </a:rPr>
              <a:t>.</a:t>
            </a:r>
          </a:p>
        </p:txBody>
      </p:sp>
      <p:sp>
        <p:nvSpPr>
          <p:cNvPr id="7" name="AutoShape 10"/>
          <p:cNvSpPr>
            <a:spLocks noChangeArrowheads="1"/>
          </p:cNvSpPr>
          <p:nvPr/>
        </p:nvSpPr>
        <p:spPr bwMode="auto">
          <a:xfrm>
            <a:off x="7749645" y="2848170"/>
            <a:ext cx="2806700" cy="2380357"/>
          </a:xfrm>
          <a:prstGeom prst="wedgeEllipseCallout">
            <a:avLst>
              <a:gd name="adj1" fmla="val -66421"/>
              <a:gd name="adj2" fmla="val -24046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solidFill>
                  <a:srgbClr val="000000"/>
                </a:solidFill>
                <a:latin typeface="Museo Cyrl 500" pitchFamily="50" charset="-52"/>
              </a:rPr>
              <a:t>Работа с администраторами доходов бюджета города, направленная на повышение качества администрирования доходных источников, повышение уровня ответственности за выполнение прогнозных показателей, снижение недоимки по администрируемым платежам</a:t>
            </a: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6578070" y="5264345"/>
            <a:ext cx="2417763" cy="1368425"/>
          </a:xfrm>
          <a:prstGeom prst="wedgeEllipseCallout">
            <a:avLst>
              <a:gd name="adj1" fmla="val -51282"/>
              <a:gd name="adj2" fmla="val -632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000">
                <a:latin typeface="Museo Cyrl 500" pitchFamily="50" charset="-52"/>
              </a:rPr>
              <a:t>Организация работы по информированию граждан о сроках уплаты налогов</a:t>
            </a: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1431395" y="1232094"/>
            <a:ext cx="2817876" cy="1538000"/>
          </a:xfrm>
          <a:prstGeom prst="wedgeEllipseCallout">
            <a:avLst>
              <a:gd name="adj1" fmla="val 63111"/>
              <a:gd name="adj2" fmla="val 4926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/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Museo Cyrl 500" pitchFamily="50" charset="-52"/>
              </a:rPr>
              <a:t>Работа с организациями, выплачивающими заработную плату работникам ниже минимального размера оплаты труда , и использующими конвертные «серые» </a:t>
            </a:r>
            <a:r>
              <a:rPr lang="ru-RU" sz="1000" dirty="0" err="1">
                <a:solidFill>
                  <a:srgbClr val="000000"/>
                </a:solidFill>
                <a:latin typeface="Museo Cyrl 500" pitchFamily="50" charset="-52"/>
              </a:rPr>
              <a:t>зарплатные</a:t>
            </a:r>
            <a:r>
              <a:rPr lang="ru-RU" sz="1000" dirty="0">
                <a:solidFill>
                  <a:srgbClr val="000000"/>
                </a:solidFill>
                <a:latin typeface="Museo Cyrl 500" pitchFamily="50" charset="-52"/>
              </a:rPr>
              <a:t> схемы</a:t>
            </a:r>
          </a:p>
        </p:txBody>
      </p:sp>
      <p:sp>
        <p:nvSpPr>
          <p:cNvPr id="10" name="AutoShape 13"/>
          <p:cNvSpPr>
            <a:spLocks noChangeArrowheads="1"/>
          </p:cNvSpPr>
          <p:nvPr/>
        </p:nvSpPr>
        <p:spPr bwMode="auto">
          <a:xfrm>
            <a:off x="7749645" y="1232095"/>
            <a:ext cx="2886075" cy="1395413"/>
          </a:xfrm>
          <a:prstGeom prst="wedgeEllipseCallout">
            <a:avLst>
              <a:gd name="adj1" fmla="val -63468"/>
              <a:gd name="adj2" fmla="val 39991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000">
                <a:solidFill>
                  <a:srgbClr val="000000"/>
                </a:solidFill>
                <a:latin typeface="Museo Cyrl 500" pitchFamily="50" charset="-52"/>
              </a:rPr>
              <a:t>Мероприятия, направленные на  снижение неформальной занятости и постановку на налоговый учет индивидуальных предпринимателей, с целью увеличения ЕНВД и НДФЛ</a:t>
            </a:r>
          </a:p>
        </p:txBody>
      </p:sp>
      <p:sp>
        <p:nvSpPr>
          <p:cNvPr id="11" name="AutoShape 14"/>
          <p:cNvSpPr>
            <a:spLocks noChangeArrowheads="1"/>
          </p:cNvSpPr>
          <p:nvPr/>
        </p:nvSpPr>
        <p:spPr bwMode="auto">
          <a:xfrm>
            <a:off x="3145895" y="5408808"/>
            <a:ext cx="2651125" cy="1223962"/>
          </a:xfrm>
          <a:prstGeom prst="wedgeEllipseCallout">
            <a:avLst>
              <a:gd name="adj1" fmla="val 28338"/>
              <a:gd name="adj2" fmla="val -77495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000">
                <a:latin typeface="Museo Cyrl 500" pitchFamily="50" charset="-52"/>
              </a:rPr>
              <a:t>Проведение мероприятий, направленных на снижение недоимки по налоговым платежам</a:t>
            </a:r>
          </a:p>
        </p:txBody>
      </p:sp>
      <p:pic>
        <p:nvPicPr>
          <p:cNvPr id="12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9120" y="2384620"/>
            <a:ext cx="887413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8633" y="2600520"/>
            <a:ext cx="887412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5245" y="5048445"/>
            <a:ext cx="887413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90956" y="1793969"/>
            <a:ext cx="3037641" cy="3602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813155" y="32583"/>
            <a:ext cx="8915400" cy="6284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ea typeface="+mj-ea"/>
                <a:cs typeface="+mj-cs"/>
              </a:rPr>
              <a:t>Расходы бюджета города</a:t>
            </a: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1597446" y="806862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795225" y="922338"/>
            <a:ext cx="8915400" cy="6508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176213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     Расходы бюджета города – денежные средства, направляемые на финансовое обеспечение задач и функций государства и местного самоуправления. </a:t>
            </a: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4950735" y="1708054"/>
            <a:ext cx="2573785" cy="1096962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 lIns="126000" rIns="12600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500" pitchFamily="50" charset="-52"/>
              </a:rPr>
              <a:t>Классификация расходов</a:t>
            </a: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500" pitchFamily="50" charset="-52"/>
              </a:rPr>
              <a:t>по признакам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useo Cyrl 500" pitchFamily="50" charset="-52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636475" y="3386138"/>
            <a:ext cx="2801938" cy="2613025"/>
          </a:xfrm>
          <a:prstGeom prst="rect">
            <a:avLst/>
          </a:prstGeom>
          <a:solidFill>
            <a:srgbClr val="D9F6FF"/>
          </a:solidFill>
          <a:ln w="1905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lIns="108000" tIns="0" rIns="108000" bIns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useo Cyrl 500" pitchFamily="50" charset="-52"/>
              </a:rPr>
              <a:t>Функциональная </a:t>
            </a:r>
            <a:r>
              <a:rPr lang="ru-RU" sz="1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useo Cyrl 500" pitchFamily="50" charset="-52"/>
              </a:rPr>
              <a:t>классификация отражает направление средств бюджета на выполнение основных функций государства (раздел→ подраздел→ целевые статьи→ виды расходов)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4714638" y="3425825"/>
            <a:ext cx="2801937" cy="2613025"/>
          </a:xfrm>
          <a:prstGeom prst="rect">
            <a:avLst/>
          </a:prstGeom>
          <a:solidFill>
            <a:srgbClr val="D9F6FF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08000" tIns="0" rIns="108000" bIns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useo Cyrl 500" pitchFamily="50" charset="-52"/>
              </a:rPr>
              <a:t>Ведомственная </a:t>
            </a:r>
            <a:r>
              <a:rPr lang="ru-RU" sz="1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useo Cyrl 500" pitchFamily="50" charset="-52"/>
              </a:rPr>
              <a:t>классификация расходов бюджета непосредственно связана со структурой управления, она отображает группировку юридических лиц, получающих бюджетные средства (главные распорядители средств бюджета)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7713425" y="3435350"/>
            <a:ext cx="3108325" cy="2613025"/>
          </a:xfrm>
          <a:prstGeom prst="rect">
            <a:avLst/>
          </a:prstGeom>
          <a:solidFill>
            <a:srgbClr val="D9F6FF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000" tIns="0" rIns="108000" bIns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useo Cyrl 500" pitchFamily="50" charset="-52"/>
              </a:rPr>
              <a:t>Экономическая </a:t>
            </a:r>
            <a:r>
              <a:rPr lang="ru-RU" sz="1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useo Cyrl 500" pitchFamily="50" charset="-52"/>
              </a:rPr>
              <a:t>классификация показывает деление расходов государства на текущие и капитальные, а также на выплату заработной платы, на материальные затраты, на приобретение товаров и услуг (категория расходов→ группы→ предметные статьи→ подстатьи)</a:t>
            </a:r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 rot="7897213">
            <a:off x="3067606" y="2101057"/>
            <a:ext cx="1611313" cy="882650"/>
          </a:xfrm>
          <a:prstGeom prst="curvedUpArrow">
            <a:avLst>
              <a:gd name="adj1" fmla="val 33789"/>
              <a:gd name="adj2" fmla="val 72700"/>
              <a:gd name="adj3" fmla="val 74671"/>
            </a:avLst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Museo Cyrl 500" pitchFamily="50" charset="-52"/>
            </a:endParaRPr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 rot="2313247">
            <a:off x="7681675" y="2165350"/>
            <a:ext cx="1701800" cy="609600"/>
          </a:xfrm>
          <a:prstGeom prst="curvedDownArrow">
            <a:avLst>
              <a:gd name="adj1" fmla="val 49229"/>
              <a:gd name="adj2" fmla="val 98704"/>
              <a:gd name="adj3" fmla="val 8341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>
              <a:latin typeface="Museo Cyrl 500" pitchFamily="50" charset="-52"/>
            </a:endParaRPr>
          </a:p>
        </p:txBody>
      </p:sp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5843350" y="2860675"/>
            <a:ext cx="766763" cy="492125"/>
          </a:xfrm>
          <a:prstGeom prst="downArrow">
            <a:avLst>
              <a:gd name="adj1" fmla="val 50000"/>
              <a:gd name="adj2" fmla="val 25000"/>
            </a:avLst>
          </a:prstGeom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>
              <a:latin typeface="Museo Cyrl 500" pitchFamily="50" charset="-52"/>
            </a:endParaRPr>
          </a:p>
        </p:txBody>
      </p:sp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0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build="p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13155" y="0"/>
            <a:ext cx="8915400" cy="5618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ea typeface="+mj-ea"/>
                <a:cs typeface="+mj-cs"/>
              </a:rPr>
              <a:t>Понятия и типы расходных обязательств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824268" y="776288"/>
            <a:ext cx="8875712" cy="8604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176213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Расходные обязательства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500" pitchFamily="50" charset="-52"/>
              </a:rPr>
              <a:t>- это возникающие на основе закона, иного нормативного правового акта, договора или соглашения обязанности публично-правового образования или действующего от его имени бюджетного учреждения предоставить физическому или юридическому лицу, иному публично-правовому образованию средства из соответствующего бюджета.</a:t>
            </a: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1619480" y="679964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2406880" y="2384425"/>
            <a:ext cx="8191500" cy="110807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26000" rIns="126000" anchor="ctr"/>
          <a:lstStyle/>
          <a:p>
            <a:pPr algn="just"/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Публичные -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500" pitchFamily="50" charset="-52"/>
              </a:rPr>
              <a:t>возникающие на основе закона, иного нормативного правового акта публично-правового образования перед физическим или юридическим лицом, иным публично-правовым образованием, подлежащие исполнению в установленном соответствующим законом, иным нормативным правовым актом размере или имеющие установленный указанным законом, актом порядок его определения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2406880" y="3681413"/>
            <a:ext cx="8191500" cy="109696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26000" rIns="126000" anchor="ctr"/>
          <a:lstStyle/>
          <a:p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Публичные нормативные -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500" pitchFamily="50" charset="-52"/>
              </a:rPr>
              <a:t>публичные обязательства перед физическим лицом, подлежащие исполнению в денежной форме в установленном соответствующим законом, иным нормативным правовым актом размере или имеющие установленный порядок его индексации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835380" y="4870450"/>
            <a:ext cx="8874125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rIns="18000"/>
          <a:lstStyle/>
          <a:p>
            <a:pPr indent="176213" algn="just"/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500" pitchFamily="50" charset="-52"/>
              </a:rPr>
              <a:t>В целях надлежащего контроля за осуществлением расходных обязательств на органы государственной и муниципальной власти возложена обязанность по ведению реестра расходных обязательств. </a:t>
            </a:r>
          </a:p>
          <a:p>
            <a:pPr indent="176213" algn="just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Реестр расходных обязательств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500" pitchFamily="50" charset="-52"/>
              </a:rPr>
              <a:t> — используемый при составлении проекта бюджета, свод (перечень) законов, иных нормативных правовых актов, муниципальных правовых актов, обуславливающих публичные нормативные обязательства и (или) правовые основания для иных расходных обязательств с указанием соответствующих положений (статей, частей, пунктов, подпунктов, абзацев) законов и иных нормативных правовых актов с оценкой объёмов бюджетных ассигнований, необходимых для исполнения включённых в реестр обязательств.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1841003" y="1746346"/>
            <a:ext cx="2995613" cy="2769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1200" b="1" dirty="0" smtClean="0">
                <a:ln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useo Cyrl 900" pitchFamily="50" charset="-52"/>
              </a:rPr>
              <a:t>Расходные обязательства</a:t>
            </a: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1957618" y="2162175"/>
            <a:ext cx="0" cy="1897063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1987780" y="2919413"/>
            <a:ext cx="41275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1976668" y="4059238"/>
            <a:ext cx="41275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1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1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600"/>
                            </p:stCondLst>
                            <p:childTnLst>
                              <p:par>
                                <p:cTn id="3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17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3700"/>
                            </p:stCondLst>
                            <p:childTnLst>
                              <p:par>
                                <p:cTn id="4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9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 animBg="1"/>
      <p:bldP spid="6" grpId="0" animBg="1"/>
      <p:bldP spid="7" grpId="0" animBg="1"/>
      <p:bldP spid="8" grpId="0"/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85911" y="274638"/>
            <a:ext cx="8915400" cy="5295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ea typeface="+mj-ea"/>
                <a:cs typeface="+mj-cs"/>
              </a:rPr>
              <a:t>Расходы по публично-нормативным обязательствам в 2020 году</a:t>
            </a: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1534691" y="885883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38440" y="1041266"/>
            <a:ext cx="1647112" cy="17843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Единовременная материальная помощь семьям, усыновившим ребенка</a:t>
            </a:r>
          </a:p>
          <a:p>
            <a:pPr algn="ctr">
              <a:defRPr/>
            </a:pPr>
            <a:r>
              <a:rPr lang="ru-RU" sz="11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384 600,00 руб</a:t>
            </a:r>
            <a:r>
              <a:rPr lang="ru-RU" sz="1100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.</a:t>
            </a: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06333" y="3593280"/>
            <a:ext cx="1667354" cy="17843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 fontAlgn="ctr">
              <a:defRPr/>
            </a:pPr>
            <a:r>
              <a:rPr lang="ru-RU" sz="1100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Содержание ребенка в семье опекуна и приемной семье, а также вознаграждение, причитающееся приемному родителю</a:t>
            </a:r>
          </a:p>
          <a:p>
            <a:pPr algn="ctr">
              <a:defRPr/>
            </a:pPr>
            <a:r>
              <a:rPr lang="ru-RU" sz="11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11 929 000 руб</a:t>
            </a:r>
            <a:r>
              <a:rPr lang="ru-RU" sz="1100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.</a:t>
            </a: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306145" y="1077598"/>
            <a:ext cx="1556486" cy="17843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 fontAlgn="ctr">
              <a:defRPr/>
            </a:pPr>
            <a:r>
              <a:rPr lang="ru-RU" sz="1100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Доплата к пенсии муниципальных служащих</a:t>
            </a:r>
          </a:p>
          <a:p>
            <a:pPr algn="ctr" fontAlgn="ctr">
              <a:defRPr/>
            </a:pPr>
            <a:endParaRPr lang="ru-RU" sz="1100" b="1" cap="all" dirty="0">
              <a:ln w="0"/>
              <a:solidFill>
                <a:schemeClr val="tx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3 156 000 руб</a:t>
            </a:r>
            <a:r>
              <a:rPr lang="ru-RU" sz="1100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.</a:t>
            </a: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387796" y="3581420"/>
            <a:ext cx="1507886" cy="17843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 fontAlgn="ctr">
              <a:defRPr/>
            </a:pPr>
            <a:r>
              <a:rPr lang="ru-RU" sz="1100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Компенсация родительской платы</a:t>
            </a:r>
          </a:p>
          <a:p>
            <a:pPr algn="ctr" fontAlgn="ctr">
              <a:defRPr/>
            </a:pPr>
            <a:endParaRPr lang="ru-RU" sz="1100" b="1" cap="all" dirty="0">
              <a:ln w="0"/>
              <a:solidFill>
                <a:schemeClr val="tx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16 104 500 руб</a:t>
            </a:r>
            <a:r>
              <a:rPr lang="ru-RU" sz="1100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.</a:t>
            </a: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</a:endParaRPr>
          </a:p>
        </p:txBody>
      </p:sp>
      <p:sp>
        <p:nvSpPr>
          <p:cNvPr id="10242" name="AutoShape 2" descr="C:\Users\user\Desktop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C:\Users\user\Desktop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5" name="Picture 5" descr="C:\Users\user\Desktop\2018-12-12_130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8716" y="1024569"/>
            <a:ext cx="2543290" cy="1795748"/>
          </a:xfrm>
          <a:prstGeom prst="rect">
            <a:avLst/>
          </a:prstGeom>
          <a:noFill/>
        </p:spPr>
      </p:pic>
      <p:pic>
        <p:nvPicPr>
          <p:cNvPr id="10246" name="Picture 6" descr="C:\Users\user\Desktop\danville-family-photography-3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1177" y="3611008"/>
            <a:ext cx="2599982" cy="1792726"/>
          </a:xfrm>
          <a:prstGeom prst="rect">
            <a:avLst/>
          </a:prstGeom>
          <a:noFill/>
        </p:spPr>
      </p:pic>
      <p:pic>
        <p:nvPicPr>
          <p:cNvPr id="10247" name="Picture 7" descr="C:\Users\user\Desktop\2dca0e5d7e45294323ac9f573144934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21706" y="1071392"/>
            <a:ext cx="3167960" cy="1781978"/>
          </a:xfrm>
          <a:prstGeom prst="rect">
            <a:avLst/>
          </a:prstGeom>
          <a:noFill/>
        </p:spPr>
      </p:pic>
      <p:pic>
        <p:nvPicPr>
          <p:cNvPr id="10248" name="Picture 8" descr="C:\Users\user\Desktop\laps-ja-ema-1120x5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35547" y="3607910"/>
            <a:ext cx="3128791" cy="1779339"/>
          </a:xfrm>
          <a:prstGeom prst="rect">
            <a:avLst/>
          </a:prstGeom>
          <a:noFill/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18275" y="36507"/>
            <a:ext cx="8915400" cy="4592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ea typeface="+mj-ea"/>
                <a:cs typeface="+mj-cs"/>
              </a:rPr>
              <a:t>Инвестиции 2020  года</a:t>
            </a:r>
          </a:p>
        </p:txBody>
      </p:sp>
      <p:sp>
        <p:nvSpPr>
          <p:cNvPr id="9" name="Line 38"/>
          <p:cNvSpPr>
            <a:spLocks noChangeShapeType="1"/>
          </p:cNvSpPr>
          <p:nvPr/>
        </p:nvSpPr>
        <p:spPr bwMode="auto">
          <a:xfrm>
            <a:off x="1459800" y="583048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Rectangle 26"/>
          <p:cNvSpPr>
            <a:spLocks noChangeArrowheads="1"/>
          </p:cNvSpPr>
          <p:nvPr/>
        </p:nvSpPr>
        <p:spPr bwMode="auto">
          <a:xfrm>
            <a:off x="1322023" y="3627417"/>
            <a:ext cx="2533881" cy="8233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1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useo Cyrl 900" pitchFamily="50" charset="-52"/>
            </a:endParaRPr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95760" y="760163"/>
            <a:ext cx="1144652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Программа «Комплексное территориальное развитие городского округа «город Дербент</a:t>
            </a:r>
            <a:endParaRPr lang="ru-RU" sz="2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5079" y="1883884"/>
            <a:ext cx="2522863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Дорожное хозяйство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C:\Users\user\Desktop\1_4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73315" y="1575415"/>
            <a:ext cx="2401221" cy="1602816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661012" y="2324558"/>
            <a:ext cx="2732183" cy="37457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455 005 050,00 рублей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77918" y="1773714"/>
            <a:ext cx="2787267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Другие вопросы в области ЖКХ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09273" y="2390658"/>
            <a:ext cx="2610997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101 112 230,00 рублей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9316" y="4461830"/>
            <a:ext cx="2137272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Благоустройство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3894" y="4880473"/>
            <a:ext cx="2577947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252 780 580,00 рублей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42265" y="4257886"/>
            <a:ext cx="17138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Коммунальное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хозяйство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755405" y="4929915"/>
            <a:ext cx="2404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620 345 810,00 рублей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32" name="Picture 8" descr="C:\Users\user\Desktop\maxresdefaul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83519" y="3922006"/>
            <a:ext cx="2608578" cy="1740664"/>
          </a:xfrm>
          <a:prstGeom prst="rect">
            <a:avLst/>
          </a:prstGeom>
          <a:noFill/>
        </p:spPr>
      </p:pic>
      <p:pic>
        <p:nvPicPr>
          <p:cNvPr id="1033" name="Picture 9" descr="C:\Users\user\Desktop\a43b53b0e985d938bea4141b64ed70a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71082" y="1520328"/>
            <a:ext cx="2418663" cy="1612442"/>
          </a:xfrm>
          <a:prstGeom prst="rect">
            <a:avLst/>
          </a:prstGeom>
          <a:noFill/>
        </p:spPr>
      </p:pic>
      <p:pic>
        <p:nvPicPr>
          <p:cNvPr id="1034" name="Picture 10" descr="C:\Users\user\Desktop\951c32665529f5450a5f876db8347243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02757" y="3922005"/>
            <a:ext cx="2464105" cy="17475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4" presetClass="entr" presetSubtype="5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18275" y="36507"/>
            <a:ext cx="8915400" cy="4592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8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ea typeface="+mj-ea"/>
              <a:cs typeface="+mj-cs"/>
            </a:endParaRPr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484742" y="749147"/>
            <a:ext cx="2291508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Охрана окружающей среды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50 556 12,00 рублей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3389" y="2776250"/>
            <a:ext cx="263303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Другие вопросы в области образования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50 556 120,00 рублей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8810" y="5177927"/>
            <a:ext cx="210422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Дополнительное образование 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131 476 600,00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55" name="AutoShape 7" descr="C:\Users\user\Desktop\s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AutoShape 9" descr="C:\Users\user\Desktop\s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015210" y="694063"/>
            <a:ext cx="2533879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Общее образование 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541 059 980,00 рублей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71141" y="2809301"/>
            <a:ext cx="2754217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Дошкольное образование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548 731 56 0,00 рублей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60" name="Picture 12" descr="C:\Users\user\Desktop\img-27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1700" y="4671152"/>
            <a:ext cx="2580527" cy="1718631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6610121" y="5111826"/>
            <a:ext cx="1641513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Культура       151 668 350,00 рублей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61" name="Picture 13" descr="C:\Users\user\Desktop\124864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5614" y="317710"/>
            <a:ext cx="2433409" cy="1621259"/>
          </a:xfrm>
          <a:prstGeom prst="rect">
            <a:avLst/>
          </a:prstGeom>
          <a:noFill/>
        </p:spPr>
      </p:pic>
      <p:pic>
        <p:nvPicPr>
          <p:cNvPr id="2062" name="Picture 14" descr="C:\Users\user\Desktop\4b1eb8807f29f584507e6853a540f12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61563" y="2406382"/>
            <a:ext cx="2559586" cy="1704724"/>
          </a:xfrm>
          <a:prstGeom prst="rect">
            <a:avLst/>
          </a:prstGeom>
          <a:noFill/>
        </p:spPr>
      </p:pic>
      <p:pic>
        <p:nvPicPr>
          <p:cNvPr id="2063" name="Picture 15" descr="C:\Users\user\Desktop\f04ff6f9e0bb118a4f8797503eb3a8aa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3146" y="2412694"/>
            <a:ext cx="2628550" cy="1751682"/>
          </a:xfrm>
          <a:prstGeom prst="rect">
            <a:avLst/>
          </a:prstGeom>
          <a:noFill/>
        </p:spPr>
      </p:pic>
      <p:pic>
        <p:nvPicPr>
          <p:cNvPr id="2064" name="Picture 16" descr="C:\Users\user\Desktop\b9edf831badeef23d9f7e40f7a96e3c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31151" y="4605051"/>
            <a:ext cx="2645080" cy="1762698"/>
          </a:xfrm>
          <a:prstGeom prst="rect">
            <a:avLst/>
          </a:prstGeom>
          <a:noFill/>
        </p:spPr>
      </p:pic>
      <p:pic>
        <p:nvPicPr>
          <p:cNvPr id="2066" name="Picture 18" descr="C:\Users\user\Desktop\24339b0db1e600be45a35a7bffe735ce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32183" y="261193"/>
            <a:ext cx="2555914" cy="16957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18275" y="36507"/>
            <a:ext cx="8915400" cy="4592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8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ea typeface="+mj-ea"/>
              <a:cs typeface="+mj-cs"/>
            </a:endParaRPr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7" name="Picture 1" descr="C:\Users\user\Desktop\6038154e1ebdd3e0fe0181fb11321e46cb93866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67227" y="180622"/>
            <a:ext cx="2790105" cy="186007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0" y="440674"/>
            <a:ext cx="2963538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Другие вопросы 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области культуры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50 556 120,00 рублей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098" name="Picture 2" descr="C:\Users\user\Desktop\e35a34ca0392b478fe923a531f80431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2823" y="4556948"/>
            <a:ext cx="2898999" cy="1876297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10752" y="5132772"/>
            <a:ext cx="242371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Массовый спорт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220 626 890,00 рублей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886654" y="2533879"/>
            <a:ext cx="4869455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Жилищное хозяйство 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100 556 120,00 рублей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100" name="Picture 4" descr="C:\Users\user\Desktop\bfff03b249536d78d56e38c280ba3023__1440x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31817" y="2314766"/>
            <a:ext cx="2804539" cy="1740665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5619690" y="1430726"/>
            <a:ext cx="7227065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</a:rPr>
              <a:t>Программа «Жилье детям-сиротам»</a:t>
            </a:r>
          </a:p>
        </p:txBody>
      </p:sp>
      <p:pic>
        <p:nvPicPr>
          <p:cNvPr id="18" name="Picture 2" descr="C:\Users\user\Desktop\depositphotos_76927363-stock-photo-handing-the-keys-to-th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3228" y="2291723"/>
            <a:ext cx="2874313" cy="1739937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7977573" y="1813024"/>
            <a:ext cx="2434728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</a:rPr>
              <a:t>18 915 435 руб.</a:t>
            </a:r>
          </a:p>
        </p:txBody>
      </p:sp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36360" y="-31663"/>
            <a:ext cx="8915400" cy="5494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ea typeface="+mj-ea"/>
                <a:cs typeface="+mj-cs"/>
              </a:rPr>
              <a:t>Источники финансирования дефицита бюджета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335740" y="673188"/>
            <a:ext cx="9251577" cy="97934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R="0" lvl="0" indent="265113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700" pitchFamily="50" charset="-52"/>
              </a:rPr>
              <a:t>В процессе принятия и исполнения бюджета города большое значение приобретает сбалансированность доходов и расходов. </a:t>
            </a:r>
          </a:p>
          <a:p>
            <a:pPr marR="0" lvl="0" indent="265113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700" pitchFamily="50" charset="-52"/>
              </a:rPr>
              <a:t>Если доходы превышают расходы, то возникает </a:t>
            </a:r>
            <a:r>
              <a:rPr lang="ru-RU" sz="1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профицит</a:t>
            </a: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700" pitchFamily="50" charset="-52"/>
              </a:rPr>
              <a:t>, Но чаще всего расходы превышают доходы. В таком случае возникает </a:t>
            </a: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дефицит</a:t>
            </a: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700" pitchFamily="50" charset="-52"/>
              </a:rPr>
              <a:t>.</a:t>
            </a: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1352306" y="614986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69475" y="1827108"/>
            <a:ext cx="7332029" cy="3603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Источниками финансирования дефицита бюджета города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649073" y="2759163"/>
            <a:ext cx="2209800" cy="16859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900" pitchFamily="50" charset="-52"/>
              </a:rPr>
              <a:t>муниципальные займы,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700" pitchFamily="50" charset="-52"/>
              </a:rPr>
              <a:t>осуществляемые путем выпуска муниципальных ценных бумаг от имени муниципального образования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068423" y="2741700"/>
            <a:ext cx="1954212" cy="16954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900" pitchFamily="50" charset="-52"/>
              </a:rPr>
              <a:t>бюджетные кредиты,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700" pitchFamily="50" charset="-52"/>
              </a:rPr>
              <a:t>полученные от бюджетов других уровней бюджетной системы РФ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141698" y="2740113"/>
            <a:ext cx="1992312" cy="16859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900" pitchFamily="50" charset="-52"/>
              </a:rPr>
              <a:t>кредиты,</a:t>
            </a:r>
          </a:p>
          <a:p>
            <a:pPr 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700" pitchFamily="50" charset="-52"/>
              </a:rPr>
              <a:t>полученные от кредитных организаций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275298" y="2730588"/>
            <a:ext cx="1982787" cy="16954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900" pitchFamily="50" charset="-52"/>
              </a:rPr>
              <a:t>изменение остатков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700" pitchFamily="50" charset="-52"/>
              </a:rPr>
              <a:t>средств на счетах по учету средств местного бюджета</a:t>
            </a: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2746035" y="2517863"/>
            <a:ext cx="0" cy="244475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5070135" y="2521038"/>
            <a:ext cx="0" cy="244475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7114835" y="2511513"/>
            <a:ext cx="0" cy="244475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9227798" y="2509925"/>
            <a:ext cx="0" cy="244475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2753973" y="2509925"/>
            <a:ext cx="6488112" cy="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 flipV="1">
            <a:off x="2537900" y="4859521"/>
            <a:ext cx="6880225" cy="1905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 flipV="1">
            <a:off x="2774113" y="4505508"/>
            <a:ext cx="0" cy="360363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 flipH="1" flipV="1">
            <a:off x="9293765" y="4505413"/>
            <a:ext cx="15488" cy="364042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4407784" y="5084946"/>
            <a:ext cx="3044825" cy="915987"/>
          </a:xfrm>
          <a:prstGeom prst="rect">
            <a:avLst/>
          </a:prstGeom>
          <a:solidFill>
            <a:srgbClr val="97BAFF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900" pitchFamily="50" charset="-52"/>
              </a:rPr>
              <a:t>муниципальный долг,</a:t>
            </a:r>
          </a:p>
          <a:p>
            <a:pPr algn="ct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700" pitchFamily="50" charset="-52"/>
              </a:rPr>
              <a:t>то есть совокупность долговых обязательств муниципального образования</a:t>
            </a:r>
          </a:p>
        </p:txBody>
      </p:sp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3" name="Прямая соединительная линия 32"/>
          <p:cNvCxnSpPr>
            <a:stCxn id="6" idx="2"/>
          </p:cNvCxnSpPr>
          <p:nvPr/>
        </p:nvCxnSpPr>
        <p:spPr>
          <a:xfrm>
            <a:off x="5935490" y="2187471"/>
            <a:ext cx="13619" cy="33539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982159" y="4891489"/>
            <a:ext cx="11018" cy="1872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6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2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4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6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8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17638" y="215526"/>
            <a:ext cx="9148762" cy="7759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Показатели социально – экономического развития города Дербент на 2020 год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397657" y="1073097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- 123 700 чел. – среднесписочная численность населения города</a:t>
            </a:r>
          </a:p>
          <a:p>
            <a:endParaRPr lang="ru-RU" sz="2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useo Cyrl 900" pitchFamily="50" charset="-52"/>
            </a:endParaRPr>
          </a:p>
          <a:p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- 100,4 - индекс потребительских цен</a:t>
            </a:r>
          </a:p>
          <a:p>
            <a:endParaRPr lang="ru-RU" sz="2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useo Cyrl 900" pitchFamily="50" charset="-52"/>
            </a:endParaRPr>
          </a:p>
          <a:p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- 9 286 руб. - прожиточный минимум по республике Дагестан </a:t>
            </a:r>
          </a:p>
          <a:p>
            <a:endParaRPr lang="ru-RU" sz="2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useo Cyrl 900" pitchFamily="50" charset="-52"/>
            </a:endParaRPr>
          </a:p>
          <a:p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- 20 639,66 руб. - среднемесячная заработная плата</a:t>
            </a:r>
            <a:endParaRPr lang="ru-RU" sz="2000" b="1" i="1" dirty="0" smtClean="0">
              <a:solidFill>
                <a:srgbClr val="000000"/>
              </a:solidFill>
              <a:latin typeface="Museo Cyrl 900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9849" y="4304199"/>
            <a:ext cx="1997895" cy="1498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user\Desktop\b852287b4314be1c857240ec65dcc81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0896" y="4100971"/>
            <a:ext cx="3606188" cy="2132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3" descr="C:\Users\user\Desktop\city-5e049584d93a68f27594c2f1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39595" y="4122432"/>
            <a:ext cx="3897609" cy="2113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10695" y="-59025"/>
            <a:ext cx="8915400" cy="5547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ea typeface="+mj-ea"/>
                <a:cs typeface="+mj-cs"/>
              </a:rPr>
              <a:t>Муниципальный долг города Дербент в 2020 году </a:t>
            </a:r>
          </a:p>
        </p:txBody>
      </p:sp>
      <p:graphicFrame>
        <p:nvGraphicFramePr>
          <p:cNvPr id="4" name="Group 219"/>
          <p:cNvGraphicFramePr>
            <a:graphicFrameLocks/>
          </p:cNvGraphicFramePr>
          <p:nvPr/>
        </p:nvGraphicFramePr>
        <p:xfrm>
          <a:off x="1735207" y="3715562"/>
          <a:ext cx="8433362" cy="2354732"/>
        </p:xfrm>
        <a:graphic>
          <a:graphicData uri="http://schemas.openxmlformats.org/drawingml/2006/table">
            <a:tbl>
              <a:tblPr/>
              <a:tblGrid>
                <a:gridCol w="3196477"/>
                <a:gridCol w="1336619"/>
                <a:gridCol w="2496703"/>
                <a:gridCol w="1403563"/>
              </a:tblGrid>
              <a:tr h="95506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all" spc="0" normalizeH="0" baseline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Museo Cyrl 700" pitchFamily="50" charset="-52"/>
                          <a:ea typeface="+mn-ea"/>
                          <a:cs typeface="+mn-cs"/>
                        </a:rPr>
                        <a:t>Наименование получателя бюджетного кредита, ссуды, лизинга и т.д.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E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all" spc="0" normalizeH="0" baseline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Museo Cyrl 700" pitchFamily="50" charset="-52"/>
                        </a:rPr>
                        <a:t>Объем долга на 01.01.2020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E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all" spc="0" normalizeH="0" baseline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Museo Cyrl 700" pitchFamily="50" charset="-52"/>
                          <a:ea typeface="+mn-ea"/>
                          <a:cs typeface="+mn-cs"/>
                        </a:rPr>
                        <a:t>Подлежит погашению в 2017 году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50" b="1" i="0" u="none" strike="noStrike" kern="1200" cap="all" spc="0" normalizeH="0" baseline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Museo Cyrl 700" pitchFamily="50" charset="-52"/>
                        <a:ea typeface="+mn-ea"/>
                        <a:cs typeface="+mn-cs"/>
                      </a:endParaRP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E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all" spc="0" normalizeH="0" baseline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Museo Cyrl 700" pitchFamily="50" charset="-52"/>
                          <a:ea typeface="+mn-ea"/>
                          <a:cs typeface="+mn-cs"/>
                        </a:rPr>
                        <a:t>Сроки исполнения обязательств городского бюджета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ED6"/>
                    </a:solidFill>
                  </a:tcPr>
                </a:tc>
              </a:tr>
              <a:tr h="46893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ОАО «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Дагагроснаб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»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2 004 463,00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423 568,00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01.11.2024 год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567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Администрация ГО «город Дербент»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131 850 000,00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14 650 000,00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20.11.2024 год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627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ИТОГО: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133 854 463,00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15 073 568,00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Line 220"/>
          <p:cNvSpPr>
            <a:spLocks noChangeShapeType="1"/>
          </p:cNvSpPr>
          <p:nvPr/>
        </p:nvSpPr>
        <p:spPr bwMode="auto">
          <a:xfrm>
            <a:off x="1415337" y="603211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Rectangle 218"/>
          <p:cNvSpPr>
            <a:spLocks noChangeArrowheads="1"/>
          </p:cNvSpPr>
          <p:nvPr/>
        </p:nvSpPr>
        <p:spPr bwMode="auto">
          <a:xfrm>
            <a:off x="9566282" y="3495248"/>
            <a:ext cx="544512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800" b="1" dirty="0">
                <a:latin typeface="Museo Cyrl 700" pitchFamily="50" charset="-52"/>
              </a:rPr>
              <a:t>тыс.руб.</a:t>
            </a:r>
          </a:p>
        </p:txBody>
      </p:sp>
      <p:pic>
        <p:nvPicPr>
          <p:cNvPr id="1026" name="Picture 2" descr="C:\Users\user\Desktop\монетка-перевешивает-другую-монетку-на-маштабах-263905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5902" y="815246"/>
            <a:ext cx="4594195" cy="2798287"/>
          </a:xfrm>
          <a:prstGeom prst="rect">
            <a:avLst/>
          </a:prstGeom>
          <a:noFill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7083845" y="2060154"/>
            <a:ext cx="1002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КРЕДИТ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07594" y="2148288"/>
            <a:ext cx="196100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ГАРАНТИЯ </a:t>
            </a:r>
          </a:p>
          <a:p>
            <a:r>
              <a:rPr lang="ru-RU" sz="1050" dirty="0" smtClean="0"/>
              <a:t>ИСПОЛЬЗОВАНИЯ </a:t>
            </a:r>
          </a:p>
          <a:p>
            <a:r>
              <a:rPr lang="ru-RU" sz="1050" dirty="0" smtClean="0"/>
              <a:t>ЛИЗИНА</a:t>
            </a:r>
            <a:endParaRPr lang="ru-RU" sz="1050" dirty="0"/>
          </a:p>
        </p:txBody>
      </p:sp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5" grpId="0" animBg="1"/>
      <p:bldP spid="8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732470" y="140163"/>
            <a:ext cx="8915400" cy="3460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ea typeface="+mj-ea"/>
                <a:cs typeface="+mj-cs"/>
              </a:rPr>
              <a:t>Понятия и термины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548320" y="819613"/>
            <a:ext cx="9188450" cy="515143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Администратор доходов бюджета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органы государственной власти, органы местного самоуправления, органы управления государственными внебюджетными фондами, ЦБ РФ, а также бюджетные учреждения, созданные органами государственной власти и органами местного самоуправления, осуществляющие в соответствии с законодательством РФ контроль за правильностью исчисления, полнотой и своевременностью уплаты, начисление, учет, взыскание и принятие решений о возврате (зачете) излишне уплаченных (взысканных) платежей, пеней и штрафов по ним, являющихся доходами бюджетов бюджетной системы РФ.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Безвозмездные поступления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это финансовая помощь из бюджетов других уровней (межбюджетные трансферты), от физических и юридических лиц.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Бюджет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–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Бюджетный год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законодательно установленный годовой срок исполнения бюджета. В Российской Федерации соответствует календарному году.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Бюджетная классификация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группировка доходов и расходов бюджетов всех уровней бюджетной системы РФ, а также источников финансирования дефицитов этих бюджетов, используемая для составления и исполнения бюджетов.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Бюджетный кредит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– это денежные средства, предоставляемые бюджетом другому бюджету бюджетной системы Российской Федерации, юридическому лицу (за исключением государственных (муниципальных) учреждений), иностранному государству, иностранному юридическому лицу на возвратной и возмездной основах.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Бюджетный период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– отрезок времени, охватывающий все стадии бюджетного планирования. Начинается бюджетный период с момента начала работы по составлению проекта бюджета и завершается утверждением отчета о его исполнении.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Бюджетный процесс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деятельность по составлению проекта бюджета, его рассмотрению, утверждению, исполнению, составлению отчета об исполнении и его утверждению.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Бюджетная система Российской Федерации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совокупность всех бюджетов в РФ: федерального, региональных, местных, государственных внебюджетных фондов.</a:t>
            </a: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538795" y="595775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768330" y="86373"/>
            <a:ext cx="8915400" cy="5195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ea typeface="+mj-ea"/>
                <a:cs typeface="+mj-cs"/>
              </a:rPr>
              <a:t>Понятия и термины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560463" y="759817"/>
            <a:ext cx="9186863" cy="55911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Главный распорядитель бюджетных средств (ГРБС)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орган государственной власти (местного самоуправления), орган управления государственным внебюджетным фондом, или наиболее значимое учреждение науки, образования, культуры и здравоохранения, напрямую получающий(ее) средства из бюджета и наделенный правом распределять их между подведомственными распорядителями и получателями бюджетных средств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Государственный (муниципальный) долг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обязательства публично-правового образования по полученным кредитам, выпущенным ценным бумагам, предоставленным гарантиям перед третьими лицами.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Государственные и муниципальные займы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это денежные ресурсы, привлекаемые для покрытия дефицита соответствующего бюджета от физических и юридических лиц, иностранных государств, международных финансовых организаций на основании заключаемых договоров, по которым возникают долговые обязательства РФ, субъекта РФ, муниципального образования как заемщиков или гарантов погашения займов (кредитов) другими заемщик.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Государственная (муниципальная) программа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система мероприятий и инструментов государственной политики, обеспечивающих в рамках реализации ключевых государственных функций достижение приоритетов и целей государственной политики в сфере социально-экономического развития и безопасности.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Дефицит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превышение расходов бюджета над его доходами.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Дотации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межбюджетные трансферты, предоставляемые на безвозмездной и безвозвратной основе без установления направлений и (или) условий их использования.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Доходы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это поступающие в бюджет денежные средства (налоги юридических и физических лиц, административные платежи и сборы, безвозмездные поступления).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Источники финансирования дефицита бюджета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средства, привлекаемые в бюджет для покрытия дефицита (кредиты банков, кредиты от других уровней бюджетов, кредиты финансовых международных организаций, ценные бумаги, иные источники).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Инвестиции (или капиталовложения, капитальные затраты)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финансовые средства, затрачиваемые на строительство новых и реконструкцию, расширение и техническое перевооружение действующих предприятий (производственные инвестиции), на жилищное, коммунальное и культурно-бытовое строительство (непроизводственные инвестиции).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Индекс потребительских цен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один из видов индексов цен, созданный для измерения среднего уровня цен на товары и услуги (потребительской корзины) за определённый период в экономике.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>
            <a:off x="1565690" y="631707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831085" y="274638"/>
            <a:ext cx="8915400" cy="3460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ea typeface="+mj-ea"/>
                <a:cs typeface="+mj-cs"/>
              </a:rPr>
              <a:t>Понятия и термины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665985" y="827088"/>
            <a:ext cx="9113838" cy="5673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Межбюджетные трансферты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-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это средства одного бюджета бюджетной системы РФ, перечисляемые другому бюджету бюджетной системы РФ.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Налогоплательщик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 -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физическое лицо или юридическое лицо, на которое законом возложена обязанность уплачивать налоги.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Налоговые доходы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–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поступления в бюджет от уплаты налогов, установленных Налоговым кодексом РФ.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Национальная экономика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–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(с точки зрения как раздел расходов бюджета) аккумулирует расходы, связанные с руководством, управлением, оказанием услуг, а также предоставлением государственной поддержки в целях развития отраслей национальной экономики: сельского хозяйства, транспорта и дорожного хозяйства.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Неналоговые доходы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–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поступления от уплаты пошлин и сборов, установленных законодательством РФ и штрафов за нарушение законодательства.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Прогноз социально-экономического развития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-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документ, содержащий систему научно-обоснованных представлений о направлениях и результатах социально-экономического развития Российской Федерации на прогнозируемый период (среднесрочный или долгосрочный).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Прожиточный минимум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-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это стоимостная величина достаточного для обеспечения нормального функционирования организма человека, сохранения его здоровья, набора продуктов питания, а также минимального набора непродовольственных товаров и минимального набора услуг, необходимых для удовлетворения основных социальных и культурных потребностей лица.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Профицит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 -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превышение доходов над расходами бюджета.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Публичные нормативные расходные обязательства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-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публичные обязательства перед физическим лицом, подлежащие исполнению в денежной форме в установленном соответствующим законом, иным нормативным правовым актом размере или имеющие установленный порядок его индексации.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Публично – правовое образование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-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это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Российская Федерация (федеральное государство) в целом;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Субъекты РФ - республики, края, области, города федерального подчинения, автономные области, автономные округа;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Муниципальные образования..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637410" y="701675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596983" y="1028508"/>
            <a:ext cx="904557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Публичные слушания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проводятся представительным органом муниципального образования, главой муниципального образования с участием жителей муниципального образования для обсуждения проектов муниципальных правовых актов по вопросам местного значения.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Расходы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 -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это выплачиваемые из бюджета денежные средства (социальные выплаты населению, содержание государственных учреждений (образование, ЖКХ, культура и другие) капитальное строительство и другие).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Расходные обязательства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-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это возникающие на основе закона, иного нормативного правового акта, договора или соглашения обязанности публично-правового образования или действующего от его имени бюджетного учреждения предоставить физическому или юридическому лицу, иному публично-правовому образованию средства из соответствующего бюджета.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Реестр расходных обязательств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-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используемый при составлении проекта бюджета, свод (перечень) законов, иных нормативных правовых актов, муниципальных правовых актов, обуславливающих публичные нормативные обязательства и (или) правовые основания для иных расходных обязательств с указанием соответствующих положений (статей, частей, пунктов, подпунктов, абзацев) законов и иных нормативных правовых актов с оценкой объёмов бюджетных ассигнований, необходимых для исполнения включённых в реестр обязательств.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Субвенция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 -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бюджетные средства, предоставляемые бюджету другого уровня бюджетной системы РФ на безвозмездной и безвозвратной основах на осуществление определенных целевых расходов, возникающих при выполнении полномочий РФ, переданных для осуществления органам государственной власти другого уровня бюджетной системы РФ.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Субсидия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 -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бюджетные средства, предоставляемые бюджету другого уровня бюджетной системы РФ, в целях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софинансирования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 расходных обязательств, возникающих при выполнении полномочий органов местного самоуправления по вопросам местного значения.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1723505" y="274638"/>
            <a:ext cx="8915400" cy="5032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ea typeface="+mj-ea"/>
                <a:cs typeface="+mj-cs"/>
              </a:rPr>
              <a:t>Понятия и термины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529830" y="773113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508345" y="-107775"/>
            <a:ext cx="8915400" cy="7137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Информация для контактов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1536920" y="808213"/>
            <a:ext cx="8915400" cy="3968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1698625" marR="0" lvl="0" indent="-1344613" algn="ctr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</a:endParaRPr>
          </a:p>
          <a:p>
            <a:pPr marL="1698625" marR="0" lvl="0" indent="-1344613" algn="ctr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</a:rPr>
              <a:t>«Бюджет для граждан» разработан Финансовым управлением        </a:t>
            </a:r>
          </a:p>
          <a:p>
            <a:pPr marL="1698625" marR="0" lvl="0" indent="-1344613" algn="ctr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</a:rPr>
              <a:t>городского округа «город </a:t>
            </a:r>
            <a:r>
              <a:rPr lang="ru-RU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</a:rPr>
              <a:t>дербент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</a:rPr>
              <a:t>»</a:t>
            </a:r>
          </a:p>
          <a:p>
            <a:pPr marL="1698625" marR="0" lvl="0" indent="-1344613" algn="ctr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all" normalizeH="0" baseline="0" noProof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Museo Cyrl 700" pitchFamily="50" charset="-52"/>
            </a:endParaRPr>
          </a:p>
          <a:p>
            <a:pPr marL="1698625" marR="0" lvl="0" indent="-1344613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</a:rPr>
              <a:t>Индекс: </a:t>
            </a:r>
            <a:r>
              <a:rPr kumimoji="0" lang="ru-RU" sz="16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Museo Cyrl 700" pitchFamily="50" charset="-52"/>
              </a:rPr>
              <a:t> </a:t>
            </a:r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700" pitchFamily="50" charset="-52"/>
              </a:rPr>
              <a:t>368608</a:t>
            </a:r>
          </a:p>
          <a:p>
            <a:pPr marL="1698625" marR="0" lvl="0" indent="-1344613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</a:rPr>
              <a:t>Город:  </a:t>
            </a:r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700" pitchFamily="50" charset="-52"/>
              </a:rPr>
              <a:t>Дербент</a:t>
            </a:r>
          </a:p>
          <a:p>
            <a:pPr marL="1698625" marR="0" lvl="0" indent="-1344613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</a:rPr>
              <a:t>Улица: </a:t>
            </a:r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700" pitchFamily="50" charset="-52"/>
              </a:rPr>
              <a:t> пл.Свободы</a:t>
            </a:r>
          </a:p>
          <a:p>
            <a:pPr marL="1698625" marR="0" lvl="0" indent="-1344613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</a:rPr>
              <a:t>Дом:</a:t>
            </a:r>
            <a:r>
              <a:rPr kumimoji="0" lang="ru-RU" sz="16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Museo Cyrl 700" pitchFamily="50" charset="-52"/>
              </a:rPr>
              <a:t>  </a:t>
            </a:r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700" pitchFamily="50" charset="-52"/>
              </a:rPr>
              <a:t>2</a:t>
            </a:r>
          </a:p>
          <a:p>
            <a:pPr marL="1698625" marR="0" lvl="0" indent="-1344613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</a:rPr>
              <a:t>Телефон/ факс :</a:t>
            </a:r>
            <a:r>
              <a:rPr kumimoji="0" lang="ru-RU" sz="16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Museo Cyrl 700" pitchFamily="50" charset="-52"/>
              </a:rPr>
              <a:t>  </a:t>
            </a:r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700" pitchFamily="50" charset="-52"/>
              </a:rPr>
              <a:t>8 (87240) 4-22-09</a:t>
            </a:r>
          </a:p>
          <a:p>
            <a:pPr marL="1698625" marR="0" lvl="0" indent="-1344613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</a:rPr>
              <a:t>e-mail: </a:t>
            </a:r>
            <a:r>
              <a:rPr lang="en-US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700" pitchFamily="50" charset="-52"/>
              </a:rPr>
              <a:t>derbentgorfo@rambler.ru</a:t>
            </a:r>
            <a:endParaRPr lang="ru-RU" sz="16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700" pitchFamily="50" charset="-52"/>
            </a:endParaRPr>
          </a:p>
          <a:p>
            <a:pPr marL="1698625" marR="0" lvl="0" indent="-1344613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</a:rPr>
              <a:t>Время приема граждан: </a:t>
            </a:r>
            <a:r>
              <a:rPr lang="ru-RU" sz="1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700" pitchFamily="50" charset="-52"/>
              </a:rPr>
              <a:t>пн-пт</a:t>
            </a:r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700" pitchFamily="50" charset="-52"/>
              </a:rPr>
              <a:t>. </a:t>
            </a:r>
            <a:r>
              <a:rPr lang="en-US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700" pitchFamily="50" charset="-52"/>
              </a:rPr>
              <a:t>9</a:t>
            </a:r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700" pitchFamily="50" charset="-52"/>
              </a:rPr>
              <a:t>:</a:t>
            </a:r>
            <a:r>
              <a:rPr lang="en-US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700" pitchFamily="50" charset="-52"/>
              </a:rPr>
              <a:t>00</a:t>
            </a:r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700" pitchFamily="50" charset="-52"/>
              </a:rPr>
              <a:t>-13:00; 14:00-18:00 </a:t>
            </a:r>
          </a:p>
          <a:p>
            <a:pPr marL="1698625" marR="0" lvl="0" indent="-1344613" algn="ctr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Museo Cyrl 700" pitchFamily="50" charset="-52"/>
              </a:rPr>
              <a:t/>
            </a:r>
            <a:br>
              <a:rPr kumimoji="0" lang="ru-RU" sz="16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Museo Cyrl 700" pitchFamily="50" charset="-52"/>
              </a:rPr>
            </a:br>
            <a:endParaRPr kumimoji="0" lang="ru-RU" sz="1600" b="1" i="0" u="none" strike="noStrike" kern="1200" cap="all" normalizeH="0" baseline="0" noProof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Museo Cyrl 700" pitchFamily="50" charset="-52"/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325783" y="605740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426246" y="209320"/>
            <a:ext cx="8009263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Этапы бюджетного процесса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Line 22"/>
          <p:cNvSpPr>
            <a:spLocks noChangeShapeType="1"/>
          </p:cNvSpPr>
          <p:nvPr/>
        </p:nvSpPr>
        <p:spPr bwMode="auto">
          <a:xfrm>
            <a:off x="1397657" y="797676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pic>
        <p:nvPicPr>
          <p:cNvPr id="6146" name="Picture 2" descr="C:\Users\user\Desktop\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565" y="1652529"/>
            <a:ext cx="4781592" cy="41203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4340646" y="859314"/>
            <a:ext cx="3007604" cy="10466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12704" y="2765234"/>
            <a:ext cx="2798285" cy="1299990"/>
          </a:xfrm>
          <a:prstGeom prst="roundRect">
            <a:avLst/>
          </a:prstGeom>
          <a:solidFill>
            <a:srgbClr val="CCFFC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8000"/>
                </a:solidFill>
                <a:latin typeface="Courier New" pitchFamily="49" charset="0"/>
                <a:ea typeface="Cambria Math" pitchFamily="18" charset="0"/>
                <a:cs typeface="Courier New" pitchFamily="49" charset="0"/>
              </a:rPr>
              <a:t>4.Формирование и утверждение отчета об исполнении бюджета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119431" y="2875402"/>
            <a:ext cx="3029639" cy="1211856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60983" y="5486400"/>
            <a:ext cx="3260993" cy="1079653"/>
          </a:xfrm>
          <a:prstGeom prst="roundRect">
            <a:avLst/>
          </a:prstGeom>
          <a:solidFill>
            <a:srgbClr val="FFCC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660135" y="991518"/>
            <a:ext cx="2478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ea typeface="Cambria Math" pitchFamily="18" charset="0"/>
                <a:cs typeface="Courier New" pitchFamily="49" charset="0"/>
              </a:rPr>
              <a:t>1. Составление проекта бюджета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urier New" pitchFamily="49" charset="0"/>
              <a:ea typeface="Cambria Math" pitchFamily="18" charset="0"/>
              <a:cs typeface="Courier New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28751" y="3029638"/>
            <a:ext cx="2666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9900"/>
                </a:solidFill>
                <a:latin typeface="Courier New" pitchFamily="49" charset="0"/>
                <a:ea typeface="Cambria Math" pitchFamily="18" charset="0"/>
                <a:cs typeface="Courier New" pitchFamily="49" charset="0"/>
              </a:rPr>
              <a:t>2. Рассмотрение, утверждение бюджета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02506" y="5739788"/>
            <a:ext cx="2588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C0099"/>
                </a:solidFill>
                <a:latin typeface="Courier New" pitchFamily="49" charset="0"/>
                <a:ea typeface="Cambria Math" pitchFamily="18" charset="0"/>
                <a:cs typeface="Courier New" pitchFamily="49" charset="0"/>
              </a:rPr>
              <a:t>3. Исполнение бюджета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7546553" y="1641514"/>
            <a:ext cx="782198" cy="8813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7755875" y="4373696"/>
            <a:ext cx="958468" cy="1002535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3503364" y="4439798"/>
            <a:ext cx="936434" cy="1156771"/>
          </a:xfrm>
          <a:prstGeom prst="straightConnector1">
            <a:avLst/>
          </a:prstGeom>
          <a:ln>
            <a:solidFill>
              <a:srgbClr val="CC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3404212" y="1740666"/>
            <a:ext cx="826265" cy="826265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238624" y="251385"/>
            <a:ext cx="9220200" cy="35083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Основные параметры бюджета города Дербент на 2020 год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348728" y="779531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sp>
        <p:nvSpPr>
          <p:cNvPr id="5" name="AutoShape 21"/>
          <p:cNvSpPr>
            <a:spLocks noChangeArrowheads="1"/>
          </p:cNvSpPr>
          <p:nvPr/>
        </p:nvSpPr>
        <p:spPr bwMode="auto">
          <a:xfrm rot="10800000">
            <a:off x="7846955" y="1854200"/>
            <a:ext cx="2928938" cy="423863"/>
          </a:xfrm>
          <a:prstGeom prst="homePlate">
            <a:avLst>
              <a:gd name="adj" fmla="val 105315"/>
            </a:avLst>
          </a:prstGeom>
          <a:solidFill>
            <a:srgbClr val="D3F8F9"/>
          </a:solidFill>
          <a:ln w="9525">
            <a:solidFill>
              <a:srgbClr val="8CF2F4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Общегосударственные вопросы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173 675 260,00 рублей.</a:t>
            </a: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 rot="10800000">
            <a:off x="7832668" y="2349500"/>
            <a:ext cx="2955925" cy="447675"/>
          </a:xfrm>
          <a:prstGeom prst="homePlate">
            <a:avLst>
              <a:gd name="adj" fmla="val 99012"/>
            </a:avLst>
          </a:prstGeom>
          <a:solidFill>
            <a:srgbClr val="D3F8F9"/>
          </a:solidFill>
          <a:ln w="9525">
            <a:solidFill>
              <a:srgbClr val="8CF2F4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Жилищно-коммунальное хозяйство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1 789 432 337,00 рублей.</a:t>
            </a:r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 rot="10800000">
            <a:off x="7788218" y="2873375"/>
            <a:ext cx="2997200" cy="431685"/>
          </a:xfrm>
          <a:prstGeom prst="homePlate">
            <a:avLst>
              <a:gd name="adj" fmla="val 116494"/>
            </a:avLst>
          </a:prstGeom>
          <a:solidFill>
            <a:srgbClr val="D3F8F9"/>
          </a:solidFill>
          <a:ln w="9525">
            <a:solidFill>
              <a:srgbClr val="8CF2F4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Культура и кинематография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218 102 270,00 рублей.</a:t>
            </a:r>
          </a:p>
        </p:txBody>
      </p:sp>
      <p:sp>
        <p:nvSpPr>
          <p:cNvPr id="8" name="AutoShape 22"/>
          <p:cNvSpPr>
            <a:spLocks noChangeArrowheads="1"/>
          </p:cNvSpPr>
          <p:nvPr/>
        </p:nvSpPr>
        <p:spPr bwMode="auto">
          <a:xfrm rot="10800000">
            <a:off x="7828001" y="3373821"/>
            <a:ext cx="2960687" cy="430212"/>
          </a:xfrm>
          <a:prstGeom prst="homePlate">
            <a:avLst>
              <a:gd name="adj" fmla="val 116738"/>
            </a:avLst>
          </a:prstGeom>
          <a:solidFill>
            <a:srgbClr val="D3F8F9"/>
          </a:solidFill>
          <a:ln w="9525">
            <a:solidFill>
              <a:srgbClr val="8CF2F4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Средства массовой информации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9 143 800,00  рублей.</a:t>
            </a:r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auto">
          <a:xfrm rot="10800000">
            <a:off x="7843779" y="3861470"/>
            <a:ext cx="2981325" cy="335957"/>
          </a:xfrm>
          <a:prstGeom prst="homePlate">
            <a:avLst>
              <a:gd name="adj" fmla="val 116740"/>
            </a:avLst>
          </a:prstGeom>
          <a:solidFill>
            <a:srgbClr val="D3F8F9"/>
          </a:solidFill>
          <a:ln w="9525">
            <a:solidFill>
              <a:srgbClr val="8CF2F4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Национальная экономика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543 296 680,00 рублей.</a:t>
            </a:r>
          </a:p>
        </p:txBody>
      </p:sp>
      <p:sp>
        <p:nvSpPr>
          <p:cNvPr id="10" name="AutoShape 22"/>
          <p:cNvSpPr>
            <a:spLocks noChangeArrowheads="1"/>
          </p:cNvSpPr>
          <p:nvPr/>
        </p:nvSpPr>
        <p:spPr bwMode="auto">
          <a:xfrm rot="10800000">
            <a:off x="7943161" y="4281428"/>
            <a:ext cx="2905659" cy="334637"/>
          </a:xfrm>
          <a:prstGeom prst="homePlate">
            <a:avLst>
              <a:gd name="adj" fmla="val 116751"/>
            </a:avLst>
          </a:prstGeom>
          <a:solidFill>
            <a:srgbClr val="D3F8F9"/>
          </a:solidFill>
          <a:ln w="9525">
            <a:solidFill>
              <a:srgbClr val="8CF2F4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Физическая культура и спорт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227 017 290,00 рублей.</a:t>
            </a:r>
          </a:p>
        </p:txBody>
      </p:sp>
      <p:sp>
        <p:nvSpPr>
          <p:cNvPr id="11" name="AutoShape 20"/>
          <p:cNvSpPr>
            <a:spLocks noChangeArrowheads="1"/>
          </p:cNvSpPr>
          <p:nvPr/>
        </p:nvSpPr>
        <p:spPr bwMode="auto">
          <a:xfrm rot="10800000">
            <a:off x="7843588" y="5241410"/>
            <a:ext cx="3016250" cy="614362"/>
          </a:xfrm>
          <a:prstGeom prst="homePlate">
            <a:avLst>
              <a:gd name="adj" fmla="val 116761"/>
            </a:avLst>
          </a:prstGeom>
          <a:solidFill>
            <a:srgbClr val="D3F8F9"/>
          </a:solidFill>
          <a:ln w="9525">
            <a:solidFill>
              <a:srgbClr val="8CF2F4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Национальная безопасность и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 правоохранительная деятельность 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23 827 100,00 рублей.</a:t>
            </a:r>
          </a:p>
        </p:txBody>
      </p:sp>
      <p:sp>
        <p:nvSpPr>
          <p:cNvPr id="12" name="AutoShape 22"/>
          <p:cNvSpPr>
            <a:spLocks noChangeArrowheads="1"/>
          </p:cNvSpPr>
          <p:nvPr/>
        </p:nvSpPr>
        <p:spPr bwMode="auto">
          <a:xfrm rot="10800000">
            <a:off x="7854378" y="5936631"/>
            <a:ext cx="3052321" cy="600075"/>
          </a:xfrm>
          <a:prstGeom prst="homePlate">
            <a:avLst>
              <a:gd name="adj" fmla="val 116753"/>
            </a:avLst>
          </a:prstGeom>
          <a:solidFill>
            <a:srgbClr val="D3F8F9"/>
          </a:solidFill>
          <a:ln w="9525">
            <a:solidFill>
              <a:srgbClr val="8CF2F4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>
              <a:defRPr/>
            </a:pPr>
            <a:endParaRPr lang="ru-RU" sz="1100" b="1" dirty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>
              <a:defRPr/>
            </a:pP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Обслуживание государственного </a:t>
            </a:r>
          </a:p>
          <a:p>
            <a:pPr algn="ctr">
              <a:defRPr/>
            </a:pP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 и муниципального долга </a:t>
            </a:r>
          </a:p>
          <a:p>
            <a:pPr algn="ctr">
              <a:defRPr/>
            </a:pP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131 900 рублей..</a:t>
            </a:r>
            <a:endParaRPr lang="ru-RU" sz="1100" b="1" dirty="0">
              <a:solidFill>
                <a:schemeClr val="tx1">
                  <a:lumMod val="75000"/>
                  <a:lumOff val="25000"/>
                </a:schemeClr>
              </a:solidFill>
              <a:latin typeface="Museo Cyrl 900" pitchFamily="50" charset="-52"/>
            </a:endParaRPr>
          </a:p>
          <a:p>
            <a:pPr algn="ctr">
              <a:defRPr/>
            </a:pPr>
            <a:endParaRPr lang="ru-RU" sz="1100" b="1" dirty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 rot="-5400000">
            <a:off x="4948974" y="2357877"/>
            <a:ext cx="1728787" cy="2339975"/>
          </a:xfrm>
          <a:prstGeom prst="upDownArrowCallout">
            <a:avLst>
              <a:gd name="adj1" fmla="val 25000"/>
              <a:gd name="adj2" fmla="val 25000"/>
              <a:gd name="adj3" fmla="val 16919"/>
              <a:gd name="adj4" fmla="val 50000"/>
            </a:avLst>
          </a:prstGeom>
          <a:solidFill>
            <a:srgbClr val="D9F6FF"/>
          </a:solidFill>
          <a:ln w="1905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eaVert"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useo Cyrl 900" pitchFamily="50" charset="-52"/>
              </a:rPr>
              <a:t>БЮДЖЕТ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4643380" y="1079146"/>
            <a:ext cx="2338388" cy="1368425"/>
          </a:xfrm>
          <a:prstGeom prst="rect">
            <a:avLst/>
          </a:prstGeom>
          <a:solidFill>
            <a:srgbClr val="D9F6FF"/>
          </a:solidFill>
          <a:ln w="1905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Доходы в расчете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на 1 человека 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41 621,63 руб.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4643380" y="4608158"/>
            <a:ext cx="2338388" cy="1584325"/>
          </a:xfrm>
          <a:prstGeom prst="rect">
            <a:avLst/>
          </a:prstGeom>
          <a:solidFill>
            <a:srgbClr val="D9F6FF"/>
          </a:solidFill>
          <a:ln w="1905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Расходы в расчете на 1 человека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46 752,40 руб.</a:t>
            </a: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 rot="10800000">
            <a:off x="3862330" y="1079146"/>
            <a:ext cx="701675" cy="5553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Доходы бюджета 5 148 596 122,00 рублей.</a:t>
            </a: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 rot="10800000">
            <a:off x="7061143" y="1079146"/>
            <a:ext cx="701675" cy="5499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Расходы бюджета 5 783 272 452,00 рублей.</a:t>
            </a: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1617605" y="1080733"/>
            <a:ext cx="2260600" cy="1368425"/>
          </a:xfrm>
          <a:prstGeom prst="homePlate">
            <a:avLst>
              <a:gd name="adj" fmla="val 41299"/>
            </a:avLst>
          </a:prstGeom>
          <a:solidFill>
            <a:schemeClr val="accent3">
              <a:lumMod val="40000"/>
              <a:lumOff val="60000"/>
            </a:schemeClr>
          </a:solidFill>
          <a:ln w="15875">
            <a:solidFill>
              <a:schemeClr val="accent3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Налоговые доходы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541 421 600,00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рублей.</a:t>
            </a:r>
          </a:p>
        </p:txBody>
      </p:sp>
      <p:sp>
        <p:nvSpPr>
          <p:cNvPr id="19" name="AutoShape 10"/>
          <p:cNvSpPr>
            <a:spLocks noChangeArrowheads="1"/>
          </p:cNvSpPr>
          <p:nvPr/>
        </p:nvSpPr>
        <p:spPr bwMode="auto">
          <a:xfrm>
            <a:off x="1560455" y="5122508"/>
            <a:ext cx="2262188" cy="1368425"/>
          </a:xfrm>
          <a:prstGeom prst="homePlate">
            <a:avLst>
              <a:gd name="adj" fmla="val 41328"/>
            </a:avLst>
          </a:prstGeom>
          <a:solidFill>
            <a:schemeClr val="tx2">
              <a:lumMod val="40000"/>
              <a:lumOff val="60000"/>
            </a:schemeClr>
          </a:solidFill>
          <a:ln w="19050">
            <a:solidFill>
              <a:srgbClr val="3366FF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Безвозмездные поступления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4 523 174 522,00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рублей.</a:t>
            </a:r>
          </a:p>
        </p:txBody>
      </p:sp>
      <p:sp>
        <p:nvSpPr>
          <p:cNvPr id="20" name="AutoShape 11"/>
          <p:cNvSpPr>
            <a:spLocks noChangeArrowheads="1"/>
          </p:cNvSpPr>
          <p:nvPr/>
        </p:nvSpPr>
        <p:spPr bwMode="auto">
          <a:xfrm>
            <a:off x="1569980" y="3149806"/>
            <a:ext cx="2262188" cy="1368425"/>
          </a:xfrm>
          <a:prstGeom prst="homePlate">
            <a:avLst>
              <a:gd name="adj" fmla="val 41328"/>
            </a:avLst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Неналоговые доходы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84 000 000,00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рублей.</a:t>
            </a:r>
          </a:p>
        </p:txBody>
      </p:sp>
      <p:sp>
        <p:nvSpPr>
          <p:cNvPr id="21" name="AutoShape 12"/>
          <p:cNvSpPr>
            <a:spLocks noChangeArrowheads="1"/>
          </p:cNvSpPr>
          <p:nvPr/>
        </p:nvSpPr>
        <p:spPr bwMode="auto">
          <a:xfrm rot="10800000">
            <a:off x="7846764" y="993420"/>
            <a:ext cx="2894682" cy="352425"/>
          </a:xfrm>
          <a:prstGeom prst="homePlate">
            <a:avLst>
              <a:gd name="adj" fmla="val 133771"/>
            </a:avLst>
          </a:prstGeom>
          <a:solidFill>
            <a:srgbClr val="D3F8F9"/>
          </a:solidFill>
          <a:ln w="9525">
            <a:solidFill>
              <a:srgbClr val="8CF2F4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Образование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2 697 600 160,00 рублей.</a:t>
            </a:r>
          </a:p>
        </p:txBody>
      </p:sp>
      <p:sp>
        <p:nvSpPr>
          <p:cNvPr id="22" name="AutoShape 18"/>
          <p:cNvSpPr>
            <a:spLocks noChangeArrowheads="1"/>
          </p:cNvSpPr>
          <p:nvPr/>
        </p:nvSpPr>
        <p:spPr bwMode="auto">
          <a:xfrm rot="10800000">
            <a:off x="7842193" y="1423632"/>
            <a:ext cx="2899253" cy="396875"/>
          </a:xfrm>
          <a:prstGeom prst="homePlate">
            <a:avLst>
              <a:gd name="adj" fmla="val 117006"/>
            </a:avLst>
          </a:prstGeom>
          <a:solidFill>
            <a:srgbClr val="D3F8F9"/>
          </a:solidFill>
          <a:ln w="9525">
            <a:solidFill>
              <a:srgbClr val="8CF2F4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Социальная политика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50 489 535,00 рублей.</a:t>
            </a:r>
          </a:p>
        </p:txBody>
      </p:sp>
      <p:pic>
        <p:nvPicPr>
          <p:cNvPr id="23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AutoShape 12"/>
          <p:cNvSpPr>
            <a:spLocks noChangeArrowheads="1"/>
          </p:cNvSpPr>
          <p:nvPr/>
        </p:nvSpPr>
        <p:spPr bwMode="auto">
          <a:xfrm rot="10800000">
            <a:off x="7900012" y="4770370"/>
            <a:ext cx="2955925" cy="352425"/>
          </a:xfrm>
          <a:prstGeom prst="homePlate">
            <a:avLst>
              <a:gd name="adj" fmla="val 133771"/>
            </a:avLst>
          </a:prstGeom>
          <a:solidFill>
            <a:srgbClr val="D3F8F9"/>
          </a:solidFill>
          <a:ln w="9525">
            <a:solidFill>
              <a:srgbClr val="8CF2F4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Охрана окружающей среды            50 556 120,00 рублей</a:t>
            </a:r>
          </a:p>
        </p:txBody>
      </p:sp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5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5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8500"/>
                            </p:stCondLst>
                            <p:childTnLst>
                              <p:par>
                                <p:cTn id="5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9000"/>
                            </p:stCondLst>
                            <p:childTnLst>
                              <p:par>
                                <p:cTn id="5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10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3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0"/>
                            </p:stCondLst>
                            <p:childTnLst>
                              <p:par>
                                <p:cTn id="7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9000"/>
                            </p:stCondLst>
                            <p:childTnLst>
                              <p:par>
                                <p:cTn id="8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1000"/>
                            </p:stCondLst>
                            <p:childTnLst>
                              <p:par>
                                <p:cTn id="8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30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0"/>
                            </p:stCondLst>
                            <p:childTnLst>
                              <p:par>
                                <p:cTn id="9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7000"/>
                            </p:stCondLst>
                            <p:childTnLst>
                              <p:par>
                                <p:cTn id="9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238624" y="251385"/>
            <a:ext cx="9220200" cy="5528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Museo Cyrl 900" pitchFamily="50" charset="-52"/>
                <a:ea typeface="+mj-ea"/>
                <a:cs typeface="+mj-cs"/>
              </a:rPr>
              <a:t>Показатели</a:t>
            </a:r>
            <a:r>
              <a:rPr kumimoji="0" lang="ru-RU" sz="24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Museo Cyrl 900" pitchFamily="50" charset="-52"/>
                <a:ea typeface="+mj-ea"/>
                <a:cs typeface="+mj-cs"/>
              </a:rPr>
              <a:t> налоговых и неналоговых доходов </a:t>
            </a:r>
            <a:r>
              <a:rPr kumimoji="0" lang="ru-RU" sz="24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Museo Cyrl 900" pitchFamily="50" charset="-52"/>
                <a:ea typeface="+mj-ea"/>
                <a:cs typeface="+mj-cs"/>
              </a:rPr>
              <a:t>на душу населения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381779" y="933768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801719" y="3811836"/>
            <a:ext cx="2450791" cy="222540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/>
            <a:r>
              <a:rPr lang="ru-RU" sz="1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Museo Cyrl 900" pitchFamily="50" charset="-52"/>
              </a:rPr>
              <a:t>Налоговые доходы</a:t>
            </a:r>
          </a:p>
          <a:p>
            <a:pPr algn="ctr"/>
            <a:r>
              <a:rPr lang="ru-RU" sz="1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Museo Cyrl 900" pitchFamily="50" charset="-52"/>
              </a:rPr>
              <a:t>84 000 000,00</a:t>
            </a:r>
          </a:p>
          <a:p>
            <a:pPr algn="ctr"/>
            <a:r>
              <a:rPr lang="ru-RU" sz="1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Museo Cyrl 900" pitchFamily="50" charset="-52"/>
              </a:rPr>
              <a:t>рублей.</a:t>
            </a:r>
          </a:p>
          <a:p>
            <a:pPr algn="ctr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775797" y="1191104"/>
            <a:ext cx="2432646" cy="2036837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tx1">
                  <a:lumMod val="50000"/>
                  <a:lumOff val="50000"/>
                </a:schemeClr>
              </a:solidFill>
              <a:latin typeface="Museo Cyrl 900" pitchFamily="50" charset="-52"/>
            </a:endParaRPr>
          </a:p>
          <a:p>
            <a:pPr algn="ctr"/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useo Cyrl 900" pitchFamily="50" charset="-52"/>
              </a:rPr>
              <a:t>Неналоговые доходы </a:t>
            </a:r>
          </a:p>
          <a:p>
            <a:pPr algn="just"/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useo Cyrl 900" pitchFamily="50" charset="-52"/>
              </a:rPr>
              <a:t>541 421 600,00</a:t>
            </a:r>
          </a:p>
          <a:p>
            <a:pPr algn="ctr"/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useo Cyrl 900" pitchFamily="50" charset="-52"/>
              </a:rPr>
              <a:t>рублей.</a:t>
            </a:r>
          </a:p>
          <a:p>
            <a:pPr algn="ctr"/>
            <a:endParaRPr lang="ru-RU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4359223" y="4175392"/>
            <a:ext cx="928873" cy="4482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332360" y="2315475"/>
            <a:ext cx="856585" cy="3946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5055908" y="2291508"/>
            <a:ext cx="2413528" cy="215930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useo Cyrl 900" pitchFamily="50" charset="-52"/>
              </a:rPr>
              <a:t>Итого</a:t>
            </a:r>
          </a:p>
          <a:p>
            <a:pPr algn="ctr"/>
            <a:r>
              <a:rPr lang="ru-RU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useo Cyrl 900" pitchFamily="50" charset="-52"/>
              </a:rPr>
              <a:t>налоговые и неналоговые доходы </a:t>
            </a:r>
          </a:p>
          <a:p>
            <a:pPr algn="ctr"/>
            <a:r>
              <a:rPr lang="ru-RU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useo Cyrl 900" pitchFamily="50" charset="-52"/>
              </a:rPr>
              <a:t>625 421 600,00</a:t>
            </a:r>
          </a:p>
          <a:p>
            <a:pPr algn="ctr"/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useo Cyrl 900" pitchFamily="50" charset="-52"/>
              </a:rPr>
              <a:t>рублей</a:t>
            </a:r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useo Cyrl 900" pitchFamily="50" charset="-52"/>
              </a:rPr>
              <a:t>.</a:t>
            </a:r>
            <a:endParaRPr lang="ru-RU" sz="15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useo Cyrl 900" pitchFamily="50" charset="-52"/>
            </a:endParaRPr>
          </a:p>
          <a:p>
            <a:pPr algn="ctr"/>
            <a:endParaRPr lang="ru-RU" sz="1600" dirty="0">
              <a:solidFill>
                <a:schemeClr val="bg1"/>
              </a:solidFill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>
            <a:off x="7600155" y="3257849"/>
            <a:ext cx="358559" cy="89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8622926" y="2421031"/>
            <a:ext cx="1685365" cy="12464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15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useo Cyrl 900" pitchFamily="50" charset="-52"/>
            </a:endParaRPr>
          </a:p>
          <a:p>
            <a:pPr algn="ctr"/>
            <a:endParaRPr lang="ru-RU" sz="15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Museo Cyrl 900" pitchFamily="50" charset="-52"/>
            </a:endParaRPr>
          </a:p>
          <a:p>
            <a:pPr algn="ctr"/>
            <a:r>
              <a:rPr lang="ru-RU" sz="15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Museo Cyrl 900" pitchFamily="50" charset="-52"/>
              </a:rPr>
              <a:t> </a:t>
            </a:r>
          </a:p>
          <a:p>
            <a:endParaRPr lang="ru-RU" sz="15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1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C:\Users\user\Desktop\depositphotos_54372539-stock-illustration-business-man-cartoon-holding-blan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17466" y="1200838"/>
            <a:ext cx="3418891" cy="455407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9650776" y="2765231"/>
            <a:ext cx="15313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расчете на 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одного человека 5 056 руб.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63820" y="197520"/>
            <a:ext cx="9182100" cy="9702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all" normalizeH="0" baseline="0" noProof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all" normalizeH="0" baseline="0" noProof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Основные характеристики бюджета города Дербент</a:t>
            </a:r>
            <a:r>
              <a:rPr kumimoji="0" lang="ru-RU" sz="2400" b="1" i="0" u="none" strike="noStrike" kern="1200" cap="all" normalizeH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на 2020 год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282627" y="1308340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graphicFrame>
        <p:nvGraphicFramePr>
          <p:cNvPr id="5" name="Group 2507"/>
          <p:cNvGraphicFramePr>
            <a:graphicFrameLocks/>
          </p:cNvGraphicFramePr>
          <p:nvPr/>
        </p:nvGraphicFramePr>
        <p:xfrm>
          <a:off x="1028889" y="1806765"/>
          <a:ext cx="5163670" cy="3582885"/>
        </p:xfrm>
        <a:graphic>
          <a:graphicData uri="http://schemas.openxmlformats.org/drawingml/2006/table">
            <a:tbl>
              <a:tblPr/>
              <a:tblGrid>
                <a:gridCol w="3183358"/>
                <a:gridCol w="1980312"/>
              </a:tblGrid>
              <a:tr h="5908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Museo Cyrl 900" pitchFamily="50" charset="-52"/>
                          <a:ea typeface="+mn-ea"/>
                          <a:cs typeface="+mn-cs"/>
                        </a:rPr>
                        <a:t>Наименование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tx1"/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tx1"/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Museo Cyrl 900" pitchFamily="50" charset="-52"/>
                          <a:ea typeface="+mn-ea"/>
                          <a:cs typeface="+mn-cs"/>
                        </a:rPr>
                        <a:t>План на 2020 год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b="1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Museo Cyrl 900" pitchFamily="50" charset="-52"/>
                          <a:ea typeface="+mn-ea"/>
                          <a:cs typeface="+mn-cs"/>
                        </a:rPr>
                        <a:t>руб.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Доходы - всего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E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5 148 596 122,00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ED6"/>
                    </a:solidFill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в том числе: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31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налоговые доходы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541 421 600,00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неналоговые доходы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84 000 000,00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5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- Межбюджетные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трансферты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4 523 174 522,00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tx1"/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Расходы - всего,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E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5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783 272 452,00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ED6"/>
                    </a:solidFill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в том числе: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текущий бюджет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2  489 325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487,00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бюджетные инвестиции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3 293 946 965,00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30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условно утверждаемые расходы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Дефицит (-), профицит (+)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E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- 634 676 330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ED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6960536" y="1499810"/>
          <a:ext cx="4682565" cy="3619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6895156" y="3906344"/>
          <a:ext cx="4455458" cy="2169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95300" y="217488"/>
            <a:ext cx="10576112" cy="3460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ea typeface="+mj-ea"/>
                <a:cs typeface="+mj-cs"/>
              </a:rPr>
              <a:t>Доходы бюджета </a:t>
            </a:r>
            <a:r>
              <a:rPr lang="ru-RU" sz="2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ea typeface="+mj-ea"/>
                <a:cs typeface="+mj-cs"/>
              </a:rPr>
              <a:t>городСКОГО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ea typeface="+mj-ea"/>
                <a:cs typeface="+mj-cs"/>
              </a:rPr>
              <a:t> ОКРУГА «ГОРОД Дербент»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30940" y="836613"/>
            <a:ext cx="9610166" cy="53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Доходы бюджета города образуются за счет налоговых и неналоговых доходов, а также за счет безвозмездных поступлений.</a:t>
            </a: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1265268" y="692150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1001869" y="4111854"/>
            <a:ext cx="2703512" cy="2308225"/>
          </a:xfrm>
          <a:prstGeom prst="rect">
            <a:avLst/>
          </a:prstGeom>
          <a:solidFill>
            <a:srgbClr val="FFFFCC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8000" tIns="0" rIns="108000" bIns="0" anchor="ctr"/>
          <a:lstStyle/>
          <a:p>
            <a:pPr algn="ctr"/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Налоговые доходы – поступления в бюджет от уплаты налогов, установленных Налоговым кодексом РФ</a:t>
            </a: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4583441" y="4129318"/>
            <a:ext cx="2728913" cy="2303462"/>
          </a:xfrm>
          <a:prstGeom prst="rect">
            <a:avLst/>
          </a:prstGeom>
          <a:solidFill>
            <a:srgbClr val="FFFFCC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Неналоговые доходы – поступления от уплаты пошлин и сборов, установленных законодательством РФ и штрафов за нарушение законодательства</a:t>
            </a: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7759167" y="4096076"/>
            <a:ext cx="3030538" cy="2316162"/>
          </a:xfrm>
          <a:prstGeom prst="rect">
            <a:avLst/>
          </a:prstGeom>
          <a:solidFill>
            <a:srgbClr val="FFFFCC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8000" tIns="0" rIns="108000" bIns="0" anchor="ctr"/>
          <a:lstStyle/>
          <a:p>
            <a:pPr algn="ctr"/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Безвозмездные поступления - это финансовая помощь из бюджетов других уровней (межбюджетные трансферты)</a:t>
            </a: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 descr="C:\Users\user\Desktop\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3190" y="1463865"/>
            <a:ext cx="4109291" cy="24581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8680" y="140163"/>
            <a:ext cx="8915400" cy="708136"/>
          </a:xfrm>
          <a:prstGeom prst="rect">
            <a:avLst/>
          </a:prstGeom>
        </p:spPr>
        <p:txBody>
          <a:bodyPr vert="horz" lIns="91440" tIns="0" rIns="91440" bIns="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ea typeface="+mj-ea"/>
                <a:cs typeface="+mj-cs"/>
              </a:rPr>
              <a:t>Межбюджетные трансферты (безвозмездные поступления)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92968" y="1027701"/>
            <a:ext cx="8915400" cy="5946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Межбюджетные трансферты (безвозмездные поступления) - это средства одного бюджета бюджетной системы РФ, перечисляемые другому бюджету бюджетной системы РФ.</a:t>
            </a: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1487344" y="935254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4934858" y="2158452"/>
            <a:ext cx="2341562" cy="1096962"/>
          </a:xfrm>
          <a:prstGeom prst="roundRect">
            <a:avLst>
              <a:gd name="adj" fmla="val 16667"/>
            </a:avLst>
          </a:prstGeom>
          <a:solidFill>
            <a:srgbClr val="FBFED6"/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6000" rIns="12600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useo Cyrl 900" pitchFamily="50" charset="-52"/>
              </a:rPr>
              <a:t>Формы межбюджетных трансфертов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8996343" y="2069687"/>
            <a:ext cx="2832100" cy="16557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08000" tIns="0" rIns="108000" bIns="0" anchor="ctr"/>
          <a:lstStyle/>
          <a:p>
            <a:pPr algn="ctr"/>
            <a:r>
              <a:rPr lang="ru-RU" sz="1400" dirty="0" smtClean="0">
                <a:latin typeface="Museo Cyrl 900" pitchFamily="50" charset="-52"/>
              </a:rPr>
              <a:t>Дотации - межбюджетные трансферты, предоставляемые на безвозмездной и безвозвратной основе без установления направлений и (или) условий их использования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6153196" y="4087258"/>
            <a:ext cx="2976563" cy="22765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200" dirty="0" smtClean="0">
                <a:latin typeface="Museo Cyrl 900" pitchFamily="50" charset="-52"/>
              </a:rPr>
              <a:t>Субвенция - бюджетные средства, предоставляемые бюджету другого уровня бюджетной системы РФ на безвозмездной и безвозвратной основах на осуществление определенных целевых расходов, возникающих при выполнении полномочий РФ, переданных для осуществления органам государственной власти другого уровня бюджетной системы РФ.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79847" y="1986753"/>
            <a:ext cx="2728913" cy="21193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200" dirty="0" smtClean="0">
                <a:latin typeface="Museo Cyrl 900" pitchFamily="50" charset="-52"/>
              </a:rPr>
              <a:t>Субсидия - бюджетные средства, предоставляемые бюджету другого уровня бюджетной системы РФ, в целях </a:t>
            </a:r>
            <a:r>
              <a:rPr lang="ru-RU" sz="1200" dirty="0" err="1" smtClean="0">
                <a:latin typeface="Museo Cyrl 900" pitchFamily="50" charset="-52"/>
              </a:rPr>
              <a:t>софинансирования</a:t>
            </a:r>
            <a:r>
              <a:rPr lang="ru-RU" sz="1200" dirty="0" smtClean="0">
                <a:latin typeface="Museo Cyrl 900" pitchFamily="50" charset="-52"/>
              </a:rPr>
              <a:t> расходных обязательств, возникающих при выполнении полномочий органов местного самоуправления по вопросам местного значения 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01233" y="4580317"/>
            <a:ext cx="2831977" cy="18146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08000" tIns="0" rIns="108000" bIns="0"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Museo Cyrl 900" pitchFamily="50" charset="-52"/>
              </a:rPr>
              <a:t>Иные межбюджетные трансферты-  бюджетные средства предоставляемые из бюджета другого уровня, для компенсации дополнительных расходов, возникших в результате решений, принятых органом власти другого уровня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7744858" y="2732183"/>
            <a:ext cx="958467" cy="110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635566" y="2732183"/>
            <a:ext cx="1024569" cy="110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5111827" y="3393195"/>
            <a:ext cx="407624" cy="6830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852492" y="3382178"/>
            <a:ext cx="99151" cy="3084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664490" y="-1"/>
            <a:ext cx="8915400" cy="6940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ea typeface="+mj-ea"/>
                <a:cs typeface="+mj-cs"/>
              </a:rPr>
              <a:t>Налоговые доходы 541 421 600,00 тыс.руб.</a:t>
            </a: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1611075" y="758571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084729" y="564776"/>
          <a:ext cx="10336306" cy="6006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5846392</TotalTime>
  <Words>2558</Words>
  <Application>Microsoft Office PowerPoint</Application>
  <PresentationFormat>Произвольный</PresentationFormat>
  <Paragraphs>343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press</dc:creator>
  <cp:lastModifiedBy>Мадина</cp:lastModifiedBy>
  <cp:revision>124</cp:revision>
  <dcterms:created xsi:type="dcterms:W3CDTF">2016-11-30T07:21:36Z</dcterms:created>
  <dcterms:modified xsi:type="dcterms:W3CDTF">2020-02-17T14:55:00Z</dcterms:modified>
</cp:coreProperties>
</file>